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slides/slide31.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Masters/slideMaster7.xml" ContentType="application/vnd.openxmlformats-officedocument.presentationml.slideMaster+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Layouts/slideLayout149.xml" ContentType="application/vnd.openxmlformats-officedocument.presentationml.slideLayout+xml"/>
  <Override PartName="/ppt/slideMasters/slideMaster1.xml" ContentType="application/vnd.openxmlformats-officedocument.presentationml.slideMaster+xml"/>
  <Override PartName="/ppt/slideLayouts/slideLayout147.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14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89.xml" ContentType="application/vnd.openxmlformats-officedocument.presentationml.slideLayout+xml"/>
  <Override PartName="/ppt/slideLayouts/slideLayout69.xml" ContentType="application/vnd.openxmlformats-officedocument.presentationml.slideLayout+xml"/>
  <Override PartName="/ppt/slideLayouts/slideLayout14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90.xml" ContentType="application/vnd.openxmlformats-officedocument.presentationml.slideLayout+xml"/>
  <Override PartName="/ppt/slideLayouts/slideLayout124.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5.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06.xml" ContentType="application/vnd.openxmlformats-officedocument.presentationml.slideLayout+xml"/>
  <Override PartName="/ppt/slideLayouts/slideLayout123.xml" ContentType="application/vnd.openxmlformats-officedocument.presentationml.slideLayout+xml"/>
  <Override PartName="/ppt/slideLayouts/slideLayout103.xml" ContentType="application/vnd.openxmlformats-officedocument.presentationml.slideLayout+xml"/>
  <Override PartName="/ppt/slideLayouts/slideLayout97.xml" ContentType="application/vnd.openxmlformats-officedocument.presentationml.slideLayout+xml"/>
  <Override PartName="/ppt/slideLayouts/slideLayout104.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1.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94.xml" ContentType="application/vnd.openxmlformats-officedocument.presentationml.slideLayout+xml"/>
  <Override PartName="/ppt/slideLayouts/slideLayout98.xml" ContentType="application/vnd.openxmlformats-officedocument.presentationml.slideLayout+xml"/>
  <Override PartName="/ppt/slideLayouts/slideLayout95.xml" ContentType="application/vnd.openxmlformats-officedocument.presentationml.slideLayout+xml"/>
  <Override PartName="/ppt/slideLayouts/slideLayout10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7.xml" ContentType="application/vnd.openxmlformats-officedocument.theme+xml"/>
  <Override PartName="/ppt/theme/theme13.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687" r:id="rId3"/>
    <p:sldMasterId id="2147483702" r:id="rId4"/>
    <p:sldMasterId id="2147483716" r:id="rId5"/>
    <p:sldMasterId id="2147483729" r:id="rId6"/>
    <p:sldMasterId id="2147483744" r:id="rId7"/>
    <p:sldMasterId id="2147483757" r:id="rId8"/>
    <p:sldMasterId id="2147483772" r:id="rId9"/>
    <p:sldMasterId id="2147483785" r:id="rId10"/>
    <p:sldMasterId id="2147483800" r:id="rId11"/>
    <p:sldMasterId id="2147483813" r:id="rId12"/>
  </p:sldMasterIdLst>
  <p:notesMasterIdLst>
    <p:notesMasterId r:id="rId48"/>
  </p:notesMasterIdLst>
  <p:sldIdLst>
    <p:sldId id="288" r:id="rId13"/>
    <p:sldId id="586" r:id="rId14"/>
    <p:sldId id="583" r:id="rId15"/>
    <p:sldId id="585" r:id="rId16"/>
    <p:sldId id="588" r:id="rId17"/>
    <p:sldId id="360" r:id="rId18"/>
    <p:sldId id="589" r:id="rId19"/>
    <p:sldId id="591" r:id="rId20"/>
    <p:sldId id="592" r:id="rId21"/>
    <p:sldId id="593" r:id="rId22"/>
    <p:sldId id="594" r:id="rId23"/>
    <p:sldId id="595" r:id="rId24"/>
    <p:sldId id="596" r:id="rId25"/>
    <p:sldId id="597" r:id="rId26"/>
    <p:sldId id="598" r:id="rId27"/>
    <p:sldId id="620" r:id="rId28"/>
    <p:sldId id="601" r:id="rId29"/>
    <p:sldId id="602" r:id="rId30"/>
    <p:sldId id="606" r:id="rId31"/>
    <p:sldId id="607" r:id="rId32"/>
    <p:sldId id="621" r:id="rId33"/>
    <p:sldId id="622" r:id="rId34"/>
    <p:sldId id="603" r:id="rId35"/>
    <p:sldId id="604" r:id="rId36"/>
    <p:sldId id="608" r:id="rId37"/>
    <p:sldId id="611" r:id="rId38"/>
    <p:sldId id="612" r:id="rId39"/>
    <p:sldId id="613" r:id="rId40"/>
    <p:sldId id="614" r:id="rId41"/>
    <p:sldId id="615" r:id="rId42"/>
    <p:sldId id="605" r:id="rId43"/>
    <p:sldId id="616" r:id="rId44"/>
    <p:sldId id="618" r:id="rId45"/>
    <p:sldId id="619" r:id="rId46"/>
    <p:sldId id="590" r:id="rId47"/>
  </p:sldIdLst>
  <p:sldSz cx="9144000" cy="6858000" type="screen4x3"/>
  <p:notesSz cx="6900863" cy="9291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4A8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7814" autoAdjust="0"/>
  </p:normalViewPr>
  <p:slideViewPr>
    <p:cSldViewPr>
      <p:cViewPr varScale="1">
        <p:scale>
          <a:sx n="107" d="100"/>
          <a:sy n="107" d="100"/>
        </p:scale>
        <p:origin x="1866" y="90"/>
      </p:cViewPr>
      <p:guideLst>
        <p:guide orient="horz" pos="2160"/>
        <p:guide pos="2880"/>
      </p:guideLst>
    </p:cSldViewPr>
  </p:slideViewPr>
  <p:outlineViewPr>
    <p:cViewPr>
      <p:scale>
        <a:sx n="33" d="100"/>
        <a:sy n="33" d="100"/>
      </p:scale>
      <p:origin x="0" y="72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90999" cy="464900"/>
          </a:xfrm>
          <a:prstGeom prst="rect">
            <a:avLst/>
          </a:prstGeom>
        </p:spPr>
        <p:txBody>
          <a:bodyPr vert="horz" wrap="square" lIns="90778" tIns="45388" rIns="90778" bIns="45388"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908303" y="0"/>
            <a:ext cx="2990999" cy="464900"/>
          </a:xfrm>
          <a:prstGeom prst="rect">
            <a:avLst/>
          </a:prstGeom>
        </p:spPr>
        <p:txBody>
          <a:bodyPr vert="horz" wrap="square" lIns="90778" tIns="45388" rIns="90778" bIns="45388" numCol="1" anchor="t" anchorCtr="0" compatLnSpc="1">
            <a:prstTxWarp prst="textNoShape">
              <a:avLst/>
            </a:prstTxWarp>
          </a:bodyPr>
          <a:lstStyle>
            <a:lvl1pPr algn="r">
              <a:defRPr sz="1200">
                <a:latin typeface="Calibri" pitchFamily="34" charset="0"/>
              </a:defRPr>
            </a:lvl1pPr>
          </a:lstStyle>
          <a:p>
            <a:pPr>
              <a:defRPr/>
            </a:pPr>
            <a:fld id="{0F30EAF0-6354-46CA-965A-9358C3D02E79}" type="datetimeFigureOut">
              <a:rPr lang="en-US"/>
              <a:pPr>
                <a:defRPr/>
              </a:pPr>
              <a:t>4/21/2016</a:t>
            </a:fld>
            <a:endParaRPr lang="en-US" dirty="0"/>
          </a:p>
        </p:txBody>
      </p:sp>
      <p:sp>
        <p:nvSpPr>
          <p:cNvPr id="4" name="Slide Image Placeholder 3"/>
          <p:cNvSpPr>
            <a:spLocks noGrp="1" noRot="1" noChangeAspect="1"/>
          </p:cNvSpPr>
          <p:nvPr>
            <p:ph type="sldImg" idx="2"/>
          </p:nvPr>
        </p:nvSpPr>
        <p:spPr>
          <a:xfrm>
            <a:off x="1128713" y="696913"/>
            <a:ext cx="4643437" cy="3484562"/>
          </a:xfrm>
          <a:prstGeom prst="rect">
            <a:avLst/>
          </a:prstGeom>
          <a:noFill/>
          <a:ln w="12700">
            <a:solidFill>
              <a:prstClr val="black"/>
            </a:solidFill>
          </a:ln>
        </p:spPr>
        <p:txBody>
          <a:bodyPr vert="horz" lIns="90778" tIns="45388" rIns="90778" bIns="45388" rtlCol="0" anchor="ctr"/>
          <a:lstStyle/>
          <a:p>
            <a:pPr lvl="0"/>
            <a:endParaRPr lang="en-US" noProof="0" dirty="0" smtClean="0"/>
          </a:p>
        </p:txBody>
      </p:sp>
      <p:sp>
        <p:nvSpPr>
          <p:cNvPr id="5" name="Notes Placeholder 4"/>
          <p:cNvSpPr>
            <a:spLocks noGrp="1"/>
          </p:cNvSpPr>
          <p:nvPr>
            <p:ph type="body" sz="quarter" idx="3"/>
          </p:nvPr>
        </p:nvSpPr>
        <p:spPr>
          <a:xfrm>
            <a:off x="689149" y="4414163"/>
            <a:ext cx="5522566" cy="4180920"/>
          </a:xfrm>
          <a:prstGeom prst="rect">
            <a:avLst/>
          </a:prstGeom>
        </p:spPr>
        <p:txBody>
          <a:bodyPr vert="horz" lIns="90778" tIns="45388" rIns="90778" bIns="453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5152"/>
            <a:ext cx="2990999" cy="464900"/>
          </a:xfrm>
          <a:prstGeom prst="rect">
            <a:avLst/>
          </a:prstGeom>
        </p:spPr>
        <p:txBody>
          <a:bodyPr vert="horz" wrap="square" lIns="90778" tIns="45388" rIns="90778" bIns="45388"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08303" y="8825152"/>
            <a:ext cx="2990999" cy="464900"/>
          </a:xfrm>
          <a:prstGeom prst="rect">
            <a:avLst/>
          </a:prstGeom>
        </p:spPr>
        <p:txBody>
          <a:bodyPr vert="horz" wrap="square" lIns="90778" tIns="45388" rIns="90778" bIns="45388" numCol="1" anchor="b" anchorCtr="0" compatLnSpc="1">
            <a:prstTxWarp prst="textNoShape">
              <a:avLst/>
            </a:prstTxWarp>
          </a:bodyPr>
          <a:lstStyle>
            <a:lvl1pPr algn="r">
              <a:defRPr sz="1200">
                <a:latin typeface="Calibri" pitchFamily="34" charset="0"/>
              </a:defRPr>
            </a:lvl1pPr>
          </a:lstStyle>
          <a:p>
            <a:pPr>
              <a:defRPr/>
            </a:pPr>
            <a:fld id="{34573FFF-39C6-44FC-BD79-BC967C5C579D}" type="slidenum">
              <a:rPr lang="en-US"/>
              <a:pPr>
                <a:defRPr/>
              </a:pPr>
              <a:t>‹#›</a:t>
            </a:fld>
            <a:endParaRPr lang="en-US" dirty="0"/>
          </a:p>
        </p:txBody>
      </p:sp>
    </p:spTree>
    <p:extLst>
      <p:ext uri="{BB962C8B-B14F-4D97-AF65-F5344CB8AC3E}">
        <p14:creationId xmlns:p14="http://schemas.microsoft.com/office/powerpoint/2010/main" val="2030231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Microsoft_Word_97_-_2003_Document8.doc"/></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9.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Microsoft_Word_97_-_2003_Document9.doc"/></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0.xml"/><Relationship Id="rId1" Type="http://schemas.openxmlformats.org/officeDocument/2006/relationships/vmlDrawing" Target="../drawings/vmlDrawing10.vml"/><Relationship Id="rId5" Type="http://schemas.openxmlformats.org/officeDocument/2006/relationships/image" Target="../media/image9.emf"/><Relationship Id="rId4" Type="http://schemas.openxmlformats.org/officeDocument/2006/relationships/oleObject" Target="../embeddings/Microsoft_Word_97_-_2003_Document10.doc"/></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1.xml"/><Relationship Id="rId1" Type="http://schemas.openxmlformats.org/officeDocument/2006/relationships/vmlDrawing" Target="../drawings/vmlDrawing11.vml"/><Relationship Id="rId5" Type="http://schemas.openxmlformats.org/officeDocument/2006/relationships/image" Target="../media/image7.emf"/><Relationship Id="rId4" Type="http://schemas.openxmlformats.org/officeDocument/2006/relationships/oleObject" Target="../embeddings/Microsoft_Word_97_-_2003_Document11.doc"/></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2.xml"/><Relationship Id="rId1" Type="http://schemas.openxmlformats.org/officeDocument/2006/relationships/vmlDrawing" Target="../drawings/vmlDrawing12.vml"/><Relationship Id="rId5" Type="http://schemas.openxmlformats.org/officeDocument/2006/relationships/image" Target="../media/image9.emf"/><Relationship Id="rId4" Type="http://schemas.openxmlformats.org/officeDocument/2006/relationships/oleObject" Target="../embeddings/Microsoft_Word_97_-_2003_Document12.doc"/></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Word_97_-_2003_Document3.doc"/></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embeddings/Microsoft_Word_97_-_2003_Document4.doc"/></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5.vml"/><Relationship Id="rId5" Type="http://schemas.openxmlformats.org/officeDocument/2006/relationships/image" Target="../media/image16.emf"/><Relationship Id="rId4" Type="http://schemas.openxmlformats.org/officeDocument/2006/relationships/oleObject" Target="../embeddings/Microsoft_Word_97_-_2003_Document5.doc"/></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6.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Microsoft_Word_97_-_2003_Document6.doc"/></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7.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Microsoft_Word_97_-_2003_Document7.doc"/></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DCFA827-E0C5-4913-8B00-49120E96AA2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70B231-FAE3-4076-A350-AC70BE2F780C}"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2CC59033-8667-43CB-93CA-D4E66B1BD498}" type="slidenum">
              <a:rPr lang="en-US"/>
              <a:pPr>
                <a:defRPr/>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0433A4F-EF55-42BD-90F0-CA76BE758263}"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D6DA991-0A49-4245-B815-05F524EF6B7F}"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6575" y="1573213"/>
          <a:ext cx="7997825" cy="5513387"/>
        </p:xfrm>
        <a:graphic>
          <a:graphicData uri="http://schemas.openxmlformats.org/presentationml/2006/ole">
            <mc:AlternateContent xmlns:mc="http://schemas.openxmlformats.org/markup-compatibility/2006">
              <mc:Choice xmlns:v="urn:schemas-microsoft-com:vml" Requires="v">
                <p:oleObj spid="_x0000_s252940" name="Document" r:id="rId4" imgW="8188386" imgH="5629375" progId="Word.Document.8">
                  <p:embed/>
                </p:oleObj>
              </mc:Choice>
              <mc:Fallback>
                <p:oleObj name="Document" r:id="rId4" imgW="8188386" imgH="562937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573213"/>
                        <a:ext cx="7997825"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fontAlgn="auto">
              <a:spcBef>
                <a:spcPts val="0"/>
              </a:spcBef>
              <a:spcAft>
                <a:spcPts val="0"/>
              </a:spcAft>
              <a:defRPr/>
            </a:pPr>
            <a:r>
              <a:rPr lang="en-US" altLang="zh-CN" sz="2800" dirty="0">
                <a:solidFill>
                  <a:schemeClr val="tx2"/>
                </a:solidFill>
                <a:ea typeface="宋体" charset="-122"/>
              </a:rPr>
              <a:t>World Offices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F583EB0D-9EE4-469F-905D-6A0AEA997BE1}"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8004B06-0C90-4102-BE2B-7FCCBCD7130D}"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EF8B3E3C-750C-452E-874C-547726CC2ED0}"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69EE164-6364-41C6-A1AB-A3F804E7AEA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0AFC319-D8ED-4D49-827C-6E624D5BA667}"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C17B59C-2043-4CD6-8505-C6999C7AAA5E}"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E2369B9-79CE-48C1-A3F2-9EFED556DAD3}"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EAF96A5-974B-4332-95B9-CCE6DEE7BFFE}" type="slidenum">
              <a:rPr lang="en-US"/>
              <a:pPr>
                <a:defRPr/>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B264D62-E806-4E0B-B26F-C67D6459334F}"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2BC21D3-6547-4778-896D-6BC4557B9C94}"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45587A7-DB43-438C-815F-72C329D16B18}"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53964" name="Document" r:id="rId4" imgW="8188386" imgH="5647010" progId="Word.Document.8">
                  <p:embed/>
                </p:oleObj>
              </mc:Choice>
              <mc:Fallback>
                <p:oleObj name="Document" r:id="rId4" imgW="8188386" imgH="564701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B64EE2D-D46A-4E69-9364-8B4CA4F7CF2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A59B9FE-017B-41D9-AF1B-61A190623F43}"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B099CE9-4892-420B-A3FA-B04272EBC0CE}"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137F050-C762-4F41-9BF6-9AE83AD7BF56}"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93A3094C-414D-4F01-89C0-37F4AF8D26F4}"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BC436E9-808D-4C8F-BC73-C1818EEEE977}" type="slidenum">
              <a:rPr lang="en-US"/>
              <a:pPr>
                <a:defRPr/>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AD3F65C-5418-43E1-85B7-92CF00E2DC8A}"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pPr>
              <a:defRPr/>
            </a:pPr>
            <a:fld id="{C0C1F38C-D56A-40D2-B99D-089AF2772F30}"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7BAF846-677F-47A4-88F4-6AFC5C52F7E2}"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C0D20F02-428B-4F9A-8BCD-C0E67DFB42EC}"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DAE7A7B-7A74-4E68-917D-CA5E69EC215C}"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5FA2C1E-9C18-436B-82EC-F3B4A1F70F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777163" cy="5365750"/>
        </p:xfrm>
        <a:graphic>
          <a:graphicData uri="http://schemas.openxmlformats.org/presentationml/2006/ole">
            <mc:AlternateContent xmlns:mc="http://schemas.openxmlformats.org/markup-compatibility/2006">
              <mc:Choice xmlns:v="urn:schemas-microsoft-com:vml" Requires="v">
                <p:oleObj spid="_x0000_s245772" name="Document" r:id="rId4" imgW="8207506" imgH="5650250" progId="Word.Document.8">
                  <p:embed/>
                </p:oleObj>
              </mc:Choice>
              <mc:Fallback>
                <p:oleObj name="Document" r:id="rId4" imgW="8207506" imgH="565025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777163" cy="536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6575" y="1573213"/>
          <a:ext cx="7997825" cy="5513387"/>
        </p:xfrm>
        <a:graphic>
          <a:graphicData uri="http://schemas.openxmlformats.org/presentationml/2006/ole">
            <mc:AlternateContent xmlns:mc="http://schemas.openxmlformats.org/markup-compatibility/2006">
              <mc:Choice xmlns:v="urn:schemas-microsoft-com:vml" Requires="v">
                <p:oleObj spid="_x0000_s254988" name="Document" r:id="rId4" imgW="8188386" imgH="5629375" progId="Word.Document.8">
                  <p:embed/>
                </p:oleObj>
              </mc:Choice>
              <mc:Fallback>
                <p:oleObj name="Document" r:id="rId4" imgW="8188386" imgH="562937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573213"/>
                        <a:ext cx="7997825"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fontAlgn="auto">
              <a:spcBef>
                <a:spcPts val="0"/>
              </a:spcBef>
              <a:spcAft>
                <a:spcPts val="0"/>
              </a:spcAft>
              <a:defRPr/>
            </a:pPr>
            <a:r>
              <a:rPr lang="en-US" altLang="zh-CN" sz="2800" dirty="0">
                <a:solidFill>
                  <a:schemeClr val="tx2"/>
                </a:solidFill>
                <a:ea typeface="宋体" charset="-122"/>
              </a:rPr>
              <a:t>World Offices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CD0C97F9-8605-41A8-8F16-D07E71E36DDF}"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1AD912E-715D-43A6-A09E-E39BFB2D9B4C}"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A4E15F7-DDAF-42FC-9AFA-83522994CE27}"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B8AA6C2-E062-4825-A37E-3560AC94E20D}"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357B36F-AB8C-4B5C-80F7-5957561907A2}"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44467C5-2DA7-4434-B4AC-D3E2BD968AD2}"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3D21B3A-DA77-4F4D-920D-CA3CF7221AB5}"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786A829-BFD6-4613-B0DD-8285320599B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C5D676F-B068-48A5-A524-AC47939A39AA}" type="slidenum">
              <a:rPr lang="en-US"/>
              <a:pPr>
                <a:defRPr/>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83F44856-515C-4E7D-947C-58CED36DAA7D}" type="slidenum">
              <a:rPr lang="en-US"/>
              <a:pPr>
                <a:defRPr/>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56012" name="Document" r:id="rId4" imgW="8188386" imgH="5647010" progId="Word.Document.8">
                  <p:embed/>
                </p:oleObj>
              </mc:Choice>
              <mc:Fallback>
                <p:oleObj name="Document" r:id="rId4" imgW="8188386" imgH="564701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F0C06063-FD9C-409D-BF0A-F8EA4D475183}" type="slidenum">
              <a:rPr lang="en-US"/>
              <a:pPr>
                <a:defRPr/>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A3E876C5-58FD-406A-969A-9F2BD2DDDC47}" type="slidenum">
              <a:rPr lang="en-US"/>
              <a:pPr>
                <a:defRPr/>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2D6F88D-AEE7-4DA0-836D-2BD06CBC478B}" type="slidenum">
              <a:rPr lang="en-US"/>
              <a:pPr>
                <a:defRPr/>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A39251A-A636-4E20-98BE-FDE498D40CA0}" type="slidenum">
              <a:rPr lang="en-US"/>
              <a:pPr>
                <a:defRPr/>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823FEA4E-EF26-4576-8553-5F85958DDB3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78F949EC-FFCE-4DA2-B6F1-35FE473FE9EE}" type="slidenum">
              <a:rPr lang="en-US"/>
              <a:pPr>
                <a:defRPr/>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88BE727B-D525-47A6-BEF6-79408464157A}" type="slidenum">
              <a:rPr lang="en-US"/>
              <a:pPr>
                <a:defRPr/>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pPr>
              <a:defRPr/>
            </a:pPr>
            <a:fld id="{9F9CB5AA-633B-42C7-AAF8-EF31DF2ED227}" type="slidenum">
              <a:rPr lang="en-US"/>
              <a:pPr>
                <a:defRPr/>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D8400E4-EFB5-44FB-B38F-CF9D647E1512}" type="slidenum">
              <a:rPr lang="en-US"/>
              <a:pPr>
                <a:defRPr/>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43839090-E418-4156-8A3E-93830F828195}" type="slidenum">
              <a:rPr lang="en-US"/>
              <a:pPr>
                <a:defRPr/>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C22DF3F-917F-44D5-9D7F-6BAA85A0D9E0}" type="slidenum">
              <a:rPr lang="en-US"/>
              <a:pPr>
                <a:defRPr/>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7D0C804-D767-4FE8-9485-F423C243D716}" type="slidenum">
              <a:rPr lang="en-US"/>
              <a:pPr>
                <a:defRPr/>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6575" y="1573213"/>
          <a:ext cx="7997825" cy="5513387"/>
        </p:xfrm>
        <a:graphic>
          <a:graphicData uri="http://schemas.openxmlformats.org/presentationml/2006/ole">
            <mc:AlternateContent xmlns:mc="http://schemas.openxmlformats.org/markup-compatibility/2006">
              <mc:Choice xmlns:v="urn:schemas-microsoft-com:vml" Requires="v">
                <p:oleObj spid="_x0000_s257036" name="Document" r:id="rId4" imgW="8188386" imgH="5629375" progId="Word.Document.8">
                  <p:embed/>
                </p:oleObj>
              </mc:Choice>
              <mc:Fallback>
                <p:oleObj name="Document" r:id="rId4" imgW="8188386" imgH="562937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573213"/>
                        <a:ext cx="7997825"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fontAlgn="auto">
              <a:spcBef>
                <a:spcPts val="0"/>
              </a:spcBef>
              <a:spcAft>
                <a:spcPts val="0"/>
              </a:spcAft>
              <a:defRPr/>
            </a:pPr>
            <a:r>
              <a:rPr lang="en-US" altLang="zh-CN" sz="2800" dirty="0">
                <a:solidFill>
                  <a:schemeClr val="tx2"/>
                </a:solidFill>
                <a:ea typeface="宋体" charset="-122"/>
              </a:rPr>
              <a:t>World Offices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B25BF2-81F9-49B9-9038-11017B3552A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3892106-8809-4B9F-AF9C-EDAE7FE68420}"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C677E1B-F7D5-4AEC-BE23-C96B3332799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69CE782-BD70-4C52-894B-45A0664ED9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7913CDB9-7D5E-478B-99BC-82EA3D514B1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2FA6262-EDDC-4D67-B4BF-A2E53DBB7F7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8C70043-D214-4DA4-83C4-F7A2B2BBEF52}"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298C5AA-06B3-4354-BA5F-C2617848E48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48AA6346-3AD3-4465-BAA0-DA5237385B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46796" name="Document" r:id="rId4" imgW="8188386" imgH="5647010" progId="Word.Document.8">
                  <p:embed/>
                </p:oleObj>
              </mc:Choice>
              <mc:Fallback>
                <p:oleObj name="Document" r:id="rId4" imgW="8188386" imgH="564701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615C094C-E9A6-40F6-B6F1-4D56A1AD1D0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D18E01D4-438A-40B9-A3F6-31E8C6F1E6E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BAB73481-1562-4FFF-AF2E-994F48170EA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76E7829-0B72-47B0-84E6-26EB74DFC6F1}"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E5C080A-105D-4142-80C7-0BFD7BAF657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40F3C11-779C-435F-8BD3-DCDFE448429C}"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094414F-F24E-4A16-BAC5-331F7D2229A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pPr>
              <a:defRPr/>
            </a:pPr>
            <a:fld id="{31E43C4F-7826-459B-960B-1C04B0D2549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10FCB77-815E-48CE-850E-FE213EF1AAA9}"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8B136DB7-DB23-4F10-90FB-5B971161EBCA}"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686B7C-09C6-4CAF-8457-785CEAA0B00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73C1B20-C557-44F4-9A94-454C29782287}"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36575" y="1573213"/>
          <a:ext cx="7997825" cy="5513387"/>
        </p:xfrm>
        <a:graphic>
          <a:graphicData uri="http://schemas.openxmlformats.org/presentationml/2006/ole">
            <mc:AlternateContent xmlns:mc="http://schemas.openxmlformats.org/markup-compatibility/2006">
              <mc:Choice xmlns:v="urn:schemas-microsoft-com:vml" Requires="v">
                <p:oleObj spid="_x0000_s247820" name="Document" r:id="rId4" imgW="8188386" imgH="5629375" progId="Word.Document.8">
                  <p:embed/>
                </p:oleObj>
              </mc:Choice>
              <mc:Fallback>
                <p:oleObj name="Document" r:id="rId4" imgW="8188386" imgH="562937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573213"/>
                        <a:ext cx="7997825" cy="551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fontAlgn="auto">
              <a:spcBef>
                <a:spcPts val="0"/>
              </a:spcBef>
              <a:spcAft>
                <a:spcPts val="0"/>
              </a:spcAft>
              <a:defRPr/>
            </a:pPr>
            <a:r>
              <a:rPr lang="en-US" altLang="zh-CN" sz="2800" dirty="0">
                <a:solidFill>
                  <a:schemeClr val="tx2"/>
                </a:solidFill>
                <a:ea typeface="宋体" charset="-122"/>
              </a:rPr>
              <a:t>World Offices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5F42FC6-07DF-4D0E-9845-BDCFCBD8923F}"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p:nvPicPr>
        <p:blipFill>
          <a:blip r:embed="rId2" cstate="print"/>
          <a:srcRect/>
          <a:stretch>
            <a:fillRect/>
          </a:stretch>
        </p:blipFill>
        <p:spPr bwMode="auto">
          <a:xfrm>
            <a:off x="4654550" y="612775"/>
            <a:ext cx="3884613" cy="1371600"/>
          </a:xfrm>
          <a:prstGeom prst="rect">
            <a:avLst/>
          </a:prstGeom>
          <a:noFill/>
          <a:ln w="9525">
            <a:noFill/>
            <a:miter lim="800000"/>
            <a:headEnd/>
            <a:tailEnd/>
          </a:ln>
        </p:spPr>
      </p:pic>
      <p:pic>
        <p:nvPicPr>
          <p:cNvPr id="6" name="Picture 8"/>
          <p:cNvPicPr>
            <a:picLocks noChangeAspect="1"/>
          </p:cNvPicPr>
          <p:nvPr/>
        </p:nvPicPr>
        <p:blipFill>
          <a:blip r:embed="rId3" cstate="print"/>
          <a:srcRect/>
          <a:stretch>
            <a:fillRect/>
          </a:stretch>
        </p:blipFill>
        <p:spPr bwMode="auto">
          <a:xfrm>
            <a:off x="0" y="2747963"/>
            <a:ext cx="9144000" cy="1362075"/>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 MAREK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4915D384-C5FA-413F-8D76-5588CA67DDA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A0799EE-7658-425F-85E4-CC9B7D11F1D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9EFEDFDE-0830-4316-A257-7A972CE7F6B6}"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E93FA4C-D06F-487B-9561-B6F37C26BE69}"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7B98AD8-29DD-4021-8168-F1A0C1D94CCD}"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57C2CE4-97B2-4FBD-A479-8F0989D4972B}"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9D0F6FD-DAC7-4F26-ADF9-4E4235DBAA07}"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D27A606-8C33-4A40-BA2B-ECBF5579895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6176749-7079-4CA5-9C0B-E84A4C96453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1E4D8AC-F903-4410-AE57-DC2C3644A98B}"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6FD0772-12C1-4114-9090-73AC52B67AA3}"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48844" name="Document" r:id="rId4" imgW="8188386" imgH="5651689" progId="Word.Document.8">
                  <p:embed/>
                </p:oleObj>
              </mc:Choice>
              <mc:Fallback>
                <p:oleObj name="Document" r:id="rId4" imgW="8188386" imgH="5651689"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7963"/>
            <a:ext cx="9144000" cy="1362075"/>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54550" y="612775"/>
            <a:ext cx="3884613" cy="13716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3A87FD71-030A-4B12-AB58-29C7B058BD30}"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E9B6360-F58E-4028-BCA1-64C11C021126}"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D0617169-1ACB-425F-8ADF-571DDAC3B534}"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9F86EBB-AC0B-497A-AAA5-D59FCF35384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200C76B-E7DD-435E-B588-E4FF2AA0C80C}"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D02FF9E-9FF6-4693-AA4A-FD4A4BACA2C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5C0242A6-4481-4D36-8005-8B630992158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A60E7D1-7F62-4D6B-996B-1C362C4F575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162F9D4-BA70-453B-912C-43605B94D54D}"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904BF50-42FB-4DAD-BAD6-704D5CABE293}"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A17DD213-94D9-4E09-A340-F67CEF7179A9}"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49868" name="Document" r:id="rId4" imgW="8188386" imgH="5647010" progId="Word.Document.8">
                  <p:embed/>
                </p:oleObj>
              </mc:Choice>
              <mc:Fallback>
                <p:oleObj name="Document" r:id="rId4" imgW="8188386" imgH="564701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 ONSCREEN">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7963"/>
            <a:ext cx="9144000" cy="1362075"/>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54550" y="612775"/>
            <a:ext cx="3884613" cy="1371600"/>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43472912-740A-4BA6-AAC3-B5FB9A7C538E}"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0697E2C-462C-4AF0-8188-D483463AAD64}"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0A0CEA6-5B5E-4B70-84C3-86EDB13808C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8686800" y="6400800"/>
            <a:ext cx="457200" cy="646113"/>
          </a:xfrm>
          <a:prstGeom prst="rect">
            <a:avLst/>
          </a:prstGeom>
          <a:noFill/>
        </p:spPr>
        <p:txBody>
          <a:bodyPr>
            <a:spAutoFit/>
          </a:bodyPr>
          <a:lstStyle/>
          <a:p>
            <a:pPr algn="ctr">
              <a:defRPr/>
            </a:pPr>
            <a:fld id="{3E5A93FE-6358-42A9-9E6F-BC0C6805656B}" type="slidenum">
              <a:rPr lang="en-US"/>
              <a:pPr algn="ctr">
                <a:defRPr/>
              </a:pPr>
              <a:t>‹#›</a:t>
            </a:fld>
            <a:endParaRPr lang="en-US" dirty="0"/>
          </a:p>
        </p:txBody>
      </p:sp>
      <p:sp>
        <p:nvSpPr>
          <p:cNvPr id="2" name="Title 1"/>
          <p:cNvSpPr>
            <a:spLocks noGrp="1"/>
          </p:cNvSpPr>
          <p:nvPr>
            <p:ph type="title"/>
          </p:nvPr>
        </p:nvSpPr>
        <p:spPr>
          <a:xfrm>
            <a:off x="504825" y="0"/>
            <a:ext cx="8135938" cy="1143000"/>
          </a:xfrm>
        </p:spPr>
        <p:txBody>
          <a:bodyPr/>
          <a:lstStyle>
            <a:lvl1pPr>
              <a:defRPr sz="3400">
                <a:latin typeface="Times New Roman" pitchFamily="18" charset="0"/>
                <a:cs typeface="Times New Roman" pitchFamily="18" charset="0"/>
              </a:defRPr>
            </a:lvl1pPr>
          </a:lstStyle>
          <a:p>
            <a:r>
              <a:rPr lang="en-US" smtClean="0"/>
              <a:t>Click to edit Master title style</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48B41C61-2B8E-44CE-B926-F1489CC4BC40}"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DD3F684-ECC6-4A9C-9D26-D8DC62DEB997}"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93FB3F5-48A9-4035-8BF1-EA4FBD0C467B}"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Marketing Bio">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pPr>
              <a:defRPr/>
            </a:pPr>
            <a:fld id="{4916B7A4-860E-4BDB-A5BB-6886EA80858D}"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62050"/>
          </a:xfrm>
        </p:spPr>
        <p:txBody>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6828ECA-FFF6-4034-B08A-5E9E0371A7C7}"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5262"/>
            <a:ext cx="5486400" cy="11001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EFA48ACA-6D2B-4363-BE9C-CD5B61D1571F}"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498D741-B1FB-4378-9EAB-A9CEE0162C67}"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295400"/>
            <a:ext cx="20447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295400"/>
            <a:ext cx="5984875"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7E8F871-4D46-4AB8-9C03-F5298853D67A}"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523875" y="1635125"/>
          <a:ext cx="7934325" cy="5457825"/>
        </p:xfrm>
        <a:graphic>
          <a:graphicData uri="http://schemas.openxmlformats.org/presentationml/2006/ole">
            <mc:AlternateContent xmlns:mc="http://schemas.openxmlformats.org/markup-compatibility/2006">
              <mc:Choice xmlns:v="urn:schemas-microsoft-com:vml" Requires="v">
                <p:oleObj spid="_x0000_s250892" name="Document" r:id="rId4" imgW="8207506" imgH="5627935" progId="Word.Document.8">
                  <p:embed/>
                </p:oleObj>
              </mc:Choice>
              <mc:Fallback>
                <p:oleObj name="Document" r:id="rId4" imgW="8207506" imgH="5627935"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1635125"/>
                        <a:ext cx="7934325" cy="545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15"/>
          <p:cNvSpPr>
            <a:spLocks noChangeArrowheads="1"/>
          </p:cNvSpPr>
          <p:nvPr userDrawn="1"/>
        </p:nvSpPr>
        <p:spPr bwMode="auto">
          <a:xfrm>
            <a:off x="512763" y="152400"/>
            <a:ext cx="2852737" cy="1150938"/>
          </a:xfrm>
          <a:prstGeom prst="rect">
            <a:avLst/>
          </a:prstGeom>
          <a:noFill/>
          <a:ln w="9525">
            <a:noFill/>
            <a:miter lim="800000"/>
            <a:headEnd/>
            <a:tailEnd/>
          </a:ln>
          <a:effectLst/>
        </p:spPr>
        <p:txBody>
          <a:bodyPr anchor="ctr"/>
          <a:lstStyle/>
          <a:p>
            <a:pPr fontAlgn="auto">
              <a:spcBef>
                <a:spcPts val="0"/>
              </a:spcBef>
              <a:spcAft>
                <a:spcPts val="0"/>
              </a:spcAft>
              <a:defRPr/>
            </a:pPr>
            <a:r>
              <a:rPr lang="en-US" altLang="zh-CN" sz="2800" dirty="0">
                <a:solidFill>
                  <a:schemeClr val="tx2"/>
                </a:solidFill>
                <a:ea typeface="宋体" charset="-122"/>
              </a:rPr>
              <a:t>World Offices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7"/>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8"/>
          <p:cNvPicPr>
            <a:picLocks noChangeAspect="1"/>
          </p:cNvPicPr>
          <p:nvPr userDrawn="1"/>
        </p:nvPicPr>
        <p:blipFill>
          <a:blip r:embed="rId3" cstate="print"/>
          <a:srcRect/>
          <a:stretch>
            <a:fillRect/>
          </a:stretch>
        </p:blipFill>
        <p:spPr bwMode="black">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8686800" y="6324600"/>
            <a:ext cx="381000" cy="365125"/>
          </a:xfrm>
        </p:spPr>
        <p:txBody>
          <a:bodyPr/>
          <a:lstStyle>
            <a:lvl1pPr>
              <a:defRPr/>
            </a:lvl1pPr>
          </a:lstStyle>
          <a:p>
            <a:pPr>
              <a:defRPr/>
            </a:pPr>
            <a:fld id="{C53A473A-6475-47D8-8F37-5BE635B2BAE1}"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4A85DD88-19F5-43B2-936A-B5EDD536A0DC}"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61AB555-F9AF-40FC-81B6-3C742CF95636}"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E802AAF-6E08-4EE0-991A-1CE486EDDB1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47D8D19-77AE-4DC4-957F-8E52E21FA14A}"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2028E69-93E1-4045-8900-B24D2F3ADF96}"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421B3F7-4E2C-42D3-9B9A-10FE9F96D2F0}"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061C24-AB62-48E0-9FFF-6AB769DED7F8}"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71A519B-9E8A-498B-A1FD-23191EE23A05}"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415D4AA-5453-4B2A-B3F9-4F610397684B}"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52400"/>
            <a:ext cx="20447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152400"/>
            <a:ext cx="5984875"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5FE6991F-6B25-4FEF-BA98-586FC9E0009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62050"/>
          </a:xfrm>
        </p:spPr>
        <p:txBody>
          <a:bodyPr anchor="b"/>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CB66162-3FB4-4AAE-8A56-A270045AEF42}"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orld Offices Slide">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508000" y="1422400"/>
          <a:ext cx="7915275" cy="5476875"/>
        </p:xfrm>
        <a:graphic>
          <a:graphicData uri="http://schemas.openxmlformats.org/presentationml/2006/ole">
            <mc:AlternateContent xmlns:mc="http://schemas.openxmlformats.org/markup-compatibility/2006">
              <mc:Choice xmlns:v="urn:schemas-microsoft-com:vml" Requires="v">
                <p:oleObj spid="_x0000_s251916" name="Document" r:id="rId4" imgW="8188386" imgH="5647010" progId="Word.Document.8">
                  <p:embed/>
                </p:oleObj>
              </mc:Choice>
              <mc:Fallback>
                <p:oleObj name="Document" r:id="rId4" imgW="8188386" imgH="5647010" progId="Word.Document.8">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1422400"/>
                        <a:ext cx="7915275" cy="547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81"/>
          <p:cNvSpPr>
            <a:spLocks noChangeArrowheads="1"/>
          </p:cNvSpPr>
          <p:nvPr userDrawn="1"/>
        </p:nvSpPr>
        <p:spPr bwMode="auto">
          <a:xfrm>
            <a:off x="3200400" y="411163"/>
            <a:ext cx="2698750" cy="579437"/>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3200" dirty="0">
                <a:solidFill>
                  <a:schemeClr val="hlink"/>
                </a:solidFill>
                <a:latin typeface="Book Antiqua" pitchFamily="18" charset="0"/>
                <a:cs typeface="+mn-cs"/>
              </a:rPr>
              <a:t>World Offices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pic>
        <p:nvPicPr>
          <p:cNvPr id="5" name="Picture 11"/>
          <p:cNvPicPr>
            <a:picLocks noChangeAspect="1"/>
          </p:cNvPicPr>
          <p:nvPr userDrawn="1"/>
        </p:nvPicPr>
        <p:blipFill>
          <a:blip r:embed="rId2" cstate="print"/>
          <a:srcRect/>
          <a:stretch>
            <a:fillRect/>
          </a:stretch>
        </p:blipFill>
        <p:spPr bwMode="auto">
          <a:xfrm>
            <a:off x="0" y="2746375"/>
            <a:ext cx="9144000" cy="1365250"/>
          </a:xfrm>
          <a:prstGeom prst="rect">
            <a:avLst/>
          </a:prstGeom>
          <a:noFill/>
          <a:ln w="9525">
            <a:noFill/>
            <a:miter lim="800000"/>
            <a:headEnd/>
            <a:tailEnd/>
          </a:ln>
        </p:spPr>
      </p:pic>
      <p:pic>
        <p:nvPicPr>
          <p:cNvPr id="6" name="Picture 12"/>
          <p:cNvPicPr>
            <a:picLocks noChangeAspect="1"/>
          </p:cNvPicPr>
          <p:nvPr userDrawn="1"/>
        </p:nvPicPr>
        <p:blipFill>
          <a:blip r:embed="rId3" cstate="print"/>
          <a:srcRect/>
          <a:stretch>
            <a:fillRect/>
          </a:stretch>
        </p:blipFill>
        <p:spPr bwMode="auto">
          <a:xfrm>
            <a:off x="4645025" y="749300"/>
            <a:ext cx="3898900" cy="1033463"/>
          </a:xfrm>
          <a:prstGeom prst="rect">
            <a:avLst/>
          </a:prstGeom>
          <a:noFill/>
          <a:ln w="9525">
            <a:noFill/>
            <a:miter lim="800000"/>
            <a:headEnd/>
            <a:tailEnd/>
          </a:ln>
        </p:spPr>
      </p:pic>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 MARKETING POLY COVER">
    <p:bg bwMode="gray">
      <p:bgPr>
        <a:solidFill>
          <a:schemeClr val="bg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0" y="2514600"/>
            <a:ext cx="9144000" cy="350838"/>
          </a:xfrm>
          <a:prstGeom prst="rect">
            <a:avLst/>
          </a:prstGeom>
          <a:noFill/>
          <a:ln w="9525">
            <a:noFill/>
            <a:miter lim="800000"/>
            <a:headEnd/>
            <a:tailEnd/>
          </a:ln>
          <a:effectLst/>
        </p:spPr>
        <p:txBody>
          <a:bodyPr/>
          <a:lstStyle/>
          <a:p>
            <a:pPr algn="dist" fontAlgn="auto">
              <a:spcBef>
                <a:spcPct val="150000"/>
              </a:spcBef>
              <a:spcAft>
                <a:spcPts val="0"/>
              </a:spcAft>
              <a:defRPr/>
            </a:pPr>
            <a:r>
              <a:rPr lang="en-GB" altLang="en-GB" sz="600" dirty="0">
                <a:solidFill>
                  <a:schemeClr val="tx2"/>
                </a:solidFill>
                <a:latin typeface="Arial" charset="0"/>
                <a:cs typeface="+mn-cs"/>
              </a:rPr>
              <a:t>BEIJING  BRUSSELS  CHICAGO  DALLAS  FRANKFURT  GENEVA  HONG KONG  LONDON  LOS ANGELES  NEW YORK  PALO ALTO  SAN FRANCISCO  SHANGHAI  SINGAPORE  SYDNEY  TOKYO  WASHINGTON, D.C.</a:t>
            </a:r>
          </a:p>
        </p:txBody>
      </p:sp>
      <p:sp>
        <p:nvSpPr>
          <p:cNvPr id="5122" name="Rectangle 2"/>
          <p:cNvSpPr>
            <a:spLocks noGrp="1" noChangeArrowheads="1"/>
          </p:cNvSpPr>
          <p:nvPr>
            <p:ph type="ctrTitle" sz="quarter"/>
          </p:nvPr>
        </p:nvSpPr>
        <p:spPr>
          <a:xfrm>
            <a:off x="527050" y="4419600"/>
            <a:ext cx="8089900" cy="1066800"/>
          </a:xfrm>
        </p:spPr>
        <p:txBody>
          <a:bodyPr/>
          <a:lstStyle>
            <a:lvl1pPr algn="l">
              <a:defRPr>
                <a:solidFill>
                  <a:srgbClr val="0079BC"/>
                </a:solidFill>
              </a:defRPr>
            </a:lvl1pPr>
          </a:lstStyle>
          <a:p>
            <a:r>
              <a:rPr lang="en-US" altLang="zh-CN" smtClean="0"/>
              <a:t>Click to edit Master title style</a:t>
            </a:r>
            <a:endParaRPr lang="en-US" altLang="zh-CN" dirty="0"/>
          </a:p>
        </p:txBody>
      </p:sp>
      <p:sp>
        <p:nvSpPr>
          <p:cNvPr id="5123" name="Rectangle 3"/>
          <p:cNvSpPr>
            <a:spLocks noGrp="1" noChangeArrowheads="1"/>
          </p:cNvSpPr>
          <p:nvPr>
            <p:ph type="subTitle" sz="quarter" idx="1"/>
          </p:nvPr>
        </p:nvSpPr>
        <p:spPr>
          <a:xfrm>
            <a:off x="527050" y="5715000"/>
            <a:ext cx="8089900" cy="990600"/>
          </a:xfrm>
        </p:spPr>
        <p:txBody>
          <a:bodyPr/>
          <a:lstStyle>
            <a:lvl1pPr marL="0" indent="0">
              <a:buFontTx/>
              <a:buNone/>
              <a:defRPr sz="2000"/>
            </a:lvl1pPr>
          </a:lstStyle>
          <a:p>
            <a:r>
              <a:rPr lang="en-US" altLang="zh-CN" smtClean="0"/>
              <a:t>Click to edit Master subtitle style</a:t>
            </a:r>
            <a:endParaRPr lang="en-US" altLang="zh-CN"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664357B3-79AC-4CE8-841C-F642544FBD42}"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cap="none" baseline="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B66034B-0BD3-4830-BF96-4CAB91DB55A7}"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4825" y="1447800"/>
            <a:ext cx="4014788"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447800"/>
            <a:ext cx="401478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D455D0-8B56-4324-B871-A3832189B74B}"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5EBA0A9A-C521-4946-8126-417270C3E1AA}"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13F0AC22-BFA3-41E4-B9E1-0E16AD077BA2}"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CD0B09F-29B3-4090-8549-65971D08423C}"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Line 5"/>
          <p:cNvSpPr>
            <a:spLocks noChangeShapeType="1"/>
          </p:cNvSpPr>
          <p:nvPr userDrawn="1"/>
        </p:nvSpPr>
        <p:spPr bwMode="white">
          <a:xfrm flipV="1">
            <a:off x="457200" y="1295400"/>
            <a:ext cx="8229600" cy="0"/>
          </a:xfrm>
          <a:prstGeom prst="line">
            <a:avLst/>
          </a:prstGeom>
          <a:noFill/>
          <a:ln w="38100">
            <a:solidFill>
              <a:schemeClr val="bg1"/>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3" name="Slide Number Placeholder 1"/>
          <p:cNvSpPr>
            <a:spLocks noGrp="1"/>
          </p:cNvSpPr>
          <p:nvPr>
            <p:ph type="sldNum" sz="quarter" idx="10"/>
          </p:nvPr>
        </p:nvSpPr>
        <p:spPr/>
        <p:txBody>
          <a:bodyPr/>
          <a:lstStyle>
            <a:lvl1pPr>
              <a:defRPr/>
            </a:lvl1pPr>
          </a:lstStyle>
          <a:p>
            <a:pPr>
              <a:defRPr/>
            </a:pPr>
            <a:fld id="{1F732026-85EE-4B65-99BA-BB74CD2EA51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6" Type="http://schemas.openxmlformats.org/officeDocument/2006/relationships/image" Target="../media/image8.png"/><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theme" Target="../theme/theme10.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6" Type="http://schemas.openxmlformats.org/officeDocument/2006/relationships/image" Target="../media/image8.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theme" Target="../theme/theme12.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8.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17.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image" Target="../media/image8.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5"/>
          <p:cNvPicPr>
            <a:picLocks noChangeAspect="1"/>
          </p:cNvPicPr>
          <p:nvPr/>
        </p:nvPicPr>
        <p:blipFill>
          <a:blip r:embed="rId15" cstate="print"/>
          <a:srcRect/>
          <a:stretch>
            <a:fillRect/>
          </a:stretch>
        </p:blipFill>
        <p:spPr bwMode="auto">
          <a:xfrm>
            <a:off x="6934200" y="6254750"/>
            <a:ext cx="1760538" cy="466725"/>
          </a:xfrm>
          <a:prstGeom prst="rect">
            <a:avLst/>
          </a:prstGeom>
          <a:noFill/>
          <a:ln w="9525">
            <a:noFill/>
            <a:miter lim="800000"/>
            <a:headEnd/>
            <a:tailEnd/>
          </a:ln>
        </p:spPr>
      </p:pic>
      <p:sp>
        <p:nvSpPr>
          <p:cNvPr id="25603"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25604"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1FA3FD54-D88A-48B1-B22A-DEC5AD6841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863" r:id="rId1"/>
    <p:sldLayoutId id="2147487864" r:id="rId2"/>
    <p:sldLayoutId id="2147487745" r:id="rId3"/>
    <p:sldLayoutId id="2147487746" r:id="rId4"/>
    <p:sldLayoutId id="2147487747" r:id="rId5"/>
    <p:sldLayoutId id="2147487748" r:id="rId6"/>
    <p:sldLayoutId id="2147487865" r:id="rId7"/>
    <p:sldLayoutId id="2147487866" r:id="rId8"/>
    <p:sldLayoutId id="2147487749" r:id="rId9"/>
    <p:sldLayoutId id="2147487750" r:id="rId10"/>
    <p:sldLayoutId id="2147487751" r:id="rId11"/>
    <p:sldLayoutId id="2147487752" r:id="rId12"/>
    <p:sldLayoutId id="2147487867" r:id="rId13"/>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4819"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defRPr>
            </a:lvl1pPr>
          </a:lstStyle>
          <a:p>
            <a:pPr>
              <a:defRPr/>
            </a:pPr>
            <a:fld id="{09D0A573-1A58-4374-A292-7C563A8432CD}"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pic>
        <p:nvPicPr>
          <p:cNvPr id="34824" name="Picture 9"/>
          <p:cNvPicPr>
            <a:picLocks noChangeAspect="1"/>
          </p:cNvPicPr>
          <p:nvPr/>
        </p:nvPicPr>
        <p:blipFill>
          <a:blip r:embed="rId16" cstate="print"/>
          <a:srcRect/>
          <a:stretch>
            <a:fillRect/>
          </a:stretch>
        </p:blipFill>
        <p:spPr bwMode="auto">
          <a:xfrm>
            <a:off x="7259638" y="6291263"/>
            <a:ext cx="1449387"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91" r:id="rId1"/>
    <p:sldLayoutId id="2147487892" r:id="rId2"/>
    <p:sldLayoutId id="2147487833" r:id="rId3"/>
    <p:sldLayoutId id="2147487834" r:id="rId4"/>
    <p:sldLayoutId id="2147487835" r:id="rId5"/>
    <p:sldLayoutId id="2147487836" r:id="rId6"/>
    <p:sldLayoutId id="2147487837" r:id="rId7"/>
    <p:sldLayoutId id="2147487838" r:id="rId8"/>
    <p:sldLayoutId id="2147487893" r:id="rId9"/>
    <p:sldLayoutId id="2147487839" r:id="rId10"/>
    <p:sldLayoutId id="2147487840" r:id="rId11"/>
    <p:sldLayoutId id="2147487841" r:id="rId12"/>
    <p:sldLayoutId id="2147487842" r:id="rId13"/>
    <p:sldLayoutId id="2147487894" r:id="rId14"/>
  </p:sldLayoutIdLst>
  <p:hf hdr="0" ftr="0" dt="0"/>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5843"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D3370043-5EB2-4189-8B7A-B4E5560C007A}" type="slidenum">
              <a:rPr lang="en-US"/>
              <a:pPr>
                <a:defRPr/>
              </a:pPr>
              <a:t>‹#›</a:t>
            </a:fld>
            <a:endParaRPr lang="en-US" dirty="0"/>
          </a:p>
        </p:txBody>
      </p:sp>
      <p:pic>
        <p:nvPicPr>
          <p:cNvPr id="35845"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7895" r:id="rId1"/>
    <p:sldLayoutId id="2147487843" r:id="rId2"/>
    <p:sldLayoutId id="2147487844" r:id="rId3"/>
    <p:sldLayoutId id="2147487845" r:id="rId4"/>
    <p:sldLayoutId id="2147487846" r:id="rId5"/>
    <p:sldLayoutId id="2147487847" r:id="rId6"/>
    <p:sldLayoutId id="2147487848" r:id="rId7"/>
    <p:sldLayoutId id="2147487849" r:id="rId8"/>
    <p:sldLayoutId id="2147487850" r:id="rId9"/>
    <p:sldLayoutId id="2147487851" r:id="rId10"/>
    <p:sldLayoutId id="2147487852" r:id="rId11"/>
    <p:sldLayoutId id="2147487896" r:id="rId12"/>
  </p:sldLayoutIdLst>
  <p:hf hdr="0" ftr="0" dt="0"/>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6867"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defRPr>
            </a:lvl1pPr>
          </a:lstStyle>
          <a:p>
            <a:pPr>
              <a:defRPr/>
            </a:pPr>
            <a:fld id="{8F9E3150-AC24-4E59-923E-6389239F02AE}"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pic>
        <p:nvPicPr>
          <p:cNvPr id="36872" name="Picture 9"/>
          <p:cNvPicPr>
            <a:picLocks noChangeAspect="1"/>
          </p:cNvPicPr>
          <p:nvPr/>
        </p:nvPicPr>
        <p:blipFill>
          <a:blip r:embed="rId16" cstate="print"/>
          <a:srcRect/>
          <a:stretch>
            <a:fillRect/>
          </a:stretch>
        </p:blipFill>
        <p:spPr bwMode="auto">
          <a:xfrm>
            <a:off x="7259638" y="6291263"/>
            <a:ext cx="1449387"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97" r:id="rId1"/>
    <p:sldLayoutId id="2147487898" r:id="rId2"/>
    <p:sldLayoutId id="2147487853" r:id="rId3"/>
    <p:sldLayoutId id="2147487854" r:id="rId4"/>
    <p:sldLayoutId id="2147487855" r:id="rId5"/>
    <p:sldLayoutId id="2147487856" r:id="rId6"/>
    <p:sldLayoutId id="2147487857" r:id="rId7"/>
    <p:sldLayoutId id="2147487858" r:id="rId8"/>
    <p:sldLayoutId id="2147487899" r:id="rId9"/>
    <p:sldLayoutId id="2147487859" r:id="rId10"/>
    <p:sldLayoutId id="2147487860" r:id="rId11"/>
    <p:sldLayoutId id="2147487861" r:id="rId12"/>
    <p:sldLayoutId id="2147487862" r:id="rId13"/>
    <p:sldLayoutId id="2147487900" r:id="rId14"/>
  </p:sldLayoutIdLst>
  <p:hf hdr="0" ftr="0" dt="0"/>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26627"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2B684EB1-C6A8-4E0E-930A-5AA7CA90E383}" type="slidenum">
              <a:rPr lang="en-US"/>
              <a:pPr>
                <a:defRPr/>
              </a:pPr>
              <a:t>‹#›</a:t>
            </a:fld>
            <a:endParaRPr lang="en-US" dirty="0"/>
          </a:p>
        </p:txBody>
      </p:sp>
      <p:pic>
        <p:nvPicPr>
          <p:cNvPr id="26629"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7868" r:id="rId1"/>
    <p:sldLayoutId id="2147487753" r:id="rId2"/>
    <p:sldLayoutId id="2147487754" r:id="rId3"/>
    <p:sldLayoutId id="2147487755" r:id="rId4"/>
    <p:sldLayoutId id="2147487756" r:id="rId5"/>
    <p:sldLayoutId id="2147487757" r:id="rId6"/>
    <p:sldLayoutId id="2147487758" r:id="rId7"/>
    <p:sldLayoutId id="2147487759" r:id="rId8"/>
    <p:sldLayoutId id="2147487760" r:id="rId9"/>
    <p:sldLayoutId id="2147487761" r:id="rId10"/>
    <p:sldLayoutId id="2147487762" r:id="rId11"/>
    <p:sldLayoutId id="2147487869" r:id="rId12"/>
  </p:sldLayoutIdLst>
  <p:hf hdr="0" ftr="0" dt="0"/>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27651"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defRPr>
            </a:lvl1pPr>
          </a:lstStyle>
          <a:p>
            <a:pPr>
              <a:defRPr/>
            </a:pPr>
            <a:fld id="{4BD27CC1-E8A4-44CC-896E-348D8F42CAB2}"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pic>
        <p:nvPicPr>
          <p:cNvPr id="27656" name="Picture 9"/>
          <p:cNvPicPr>
            <a:picLocks noChangeAspect="1"/>
          </p:cNvPicPr>
          <p:nvPr/>
        </p:nvPicPr>
        <p:blipFill>
          <a:blip r:embed="rId16" cstate="print"/>
          <a:srcRect/>
          <a:stretch>
            <a:fillRect/>
          </a:stretch>
        </p:blipFill>
        <p:spPr bwMode="auto">
          <a:xfrm>
            <a:off x="7259638" y="6291263"/>
            <a:ext cx="1449387"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70" r:id="rId1"/>
    <p:sldLayoutId id="2147487871" r:id="rId2"/>
    <p:sldLayoutId id="2147487763" r:id="rId3"/>
    <p:sldLayoutId id="2147487764" r:id="rId4"/>
    <p:sldLayoutId id="2147487765" r:id="rId5"/>
    <p:sldLayoutId id="2147487766" r:id="rId6"/>
    <p:sldLayoutId id="2147487767" r:id="rId7"/>
    <p:sldLayoutId id="2147487768" r:id="rId8"/>
    <p:sldLayoutId id="2147487872" r:id="rId9"/>
    <p:sldLayoutId id="2147487769" r:id="rId10"/>
    <p:sldLayoutId id="2147487770" r:id="rId11"/>
    <p:sldLayoutId id="2147487771" r:id="rId12"/>
    <p:sldLayoutId id="2147487772" r:id="rId13"/>
    <p:sldLayoutId id="2147487873" r:id="rId14"/>
  </p:sldLayoutIdLst>
  <p:hf hdr="0" ftr="0" dt="0"/>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28675"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26B8DC3C-130F-49DC-BEF6-949EBA3BAF9C}" type="slidenum">
              <a:rPr lang="en-US"/>
              <a:pPr>
                <a:defRPr/>
              </a:pPr>
              <a:t>‹#›</a:t>
            </a:fld>
            <a:endParaRPr lang="en-US" dirty="0"/>
          </a:p>
        </p:txBody>
      </p:sp>
      <p:pic>
        <p:nvPicPr>
          <p:cNvPr id="28677" name="Picture 5"/>
          <p:cNvPicPr>
            <a:picLocks noChangeAspect="1"/>
          </p:cNvPicPr>
          <p:nvPr/>
        </p:nvPicPr>
        <p:blipFill>
          <a:blip r:embed="rId15" cstate="print"/>
          <a:srcRect/>
          <a:stretch>
            <a:fillRect/>
          </a:stretch>
        </p:blipFill>
        <p:spPr bwMode="auto">
          <a:xfrm>
            <a:off x="6940550" y="6162675"/>
            <a:ext cx="1760538" cy="622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74" r:id="rId1"/>
    <p:sldLayoutId id="2147487875" r:id="rId2"/>
    <p:sldLayoutId id="2147487773" r:id="rId3"/>
    <p:sldLayoutId id="2147487774" r:id="rId4"/>
    <p:sldLayoutId id="2147487775" r:id="rId5"/>
    <p:sldLayoutId id="2147487776" r:id="rId6"/>
    <p:sldLayoutId id="2147487777" r:id="rId7"/>
    <p:sldLayoutId id="2147487778" r:id="rId8"/>
    <p:sldLayoutId id="2147487779" r:id="rId9"/>
    <p:sldLayoutId id="2147487780" r:id="rId10"/>
    <p:sldLayoutId id="2147487781" r:id="rId11"/>
    <p:sldLayoutId id="2147487782" r:id="rId12"/>
    <p:sldLayoutId id="2147487876" r:id="rId13"/>
  </p:sldLayoutIdLst>
  <p:hf hdr="0" ftr="0" dt="0"/>
  <p:txStyles>
    <p:titleStyle>
      <a:lvl1pPr algn="ctr" rtl="0" eaLnBrk="0" fontAlgn="base" hangingPunct="0">
        <a:spcBef>
          <a:spcPct val="0"/>
        </a:spcBef>
        <a:spcAft>
          <a:spcPct val="0"/>
        </a:spcAft>
        <a:defRPr sz="3200">
          <a:solidFill>
            <a:schemeClr val="hlink"/>
          </a:solidFill>
          <a:latin typeface="+mj-lt"/>
          <a:ea typeface="+mj-ea"/>
          <a:cs typeface="+mj-cs"/>
        </a:defRPr>
      </a:lvl1pPr>
      <a:lvl2pPr algn="ctr" rtl="0" eaLnBrk="0" fontAlgn="base" hangingPunct="0">
        <a:spcBef>
          <a:spcPct val="0"/>
        </a:spcBef>
        <a:spcAft>
          <a:spcPct val="0"/>
        </a:spcAft>
        <a:defRPr sz="3200">
          <a:solidFill>
            <a:schemeClr val="hlink"/>
          </a:solidFill>
          <a:latin typeface="Book Antiqua" pitchFamily="18" charset="0"/>
        </a:defRPr>
      </a:lvl2pPr>
      <a:lvl3pPr algn="ctr" rtl="0" eaLnBrk="0" fontAlgn="base" hangingPunct="0">
        <a:spcBef>
          <a:spcPct val="0"/>
        </a:spcBef>
        <a:spcAft>
          <a:spcPct val="0"/>
        </a:spcAft>
        <a:defRPr sz="3200">
          <a:solidFill>
            <a:schemeClr val="hlink"/>
          </a:solidFill>
          <a:latin typeface="Book Antiqua" pitchFamily="18" charset="0"/>
        </a:defRPr>
      </a:lvl3pPr>
      <a:lvl4pPr algn="ctr" rtl="0" eaLnBrk="0" fontAlgn="base" hangingPunct="0">
        <a:spcBef>
          <a:spcPct val="0"/>
        </a:spcBef>
        <a:spcAft>
          <a:spcPct val="0"/>
        </a:spcAft>
        <a:defRPr sz="3200">
          <a:solidFill>
            <a:schemeClr val="hlink"/>
          </a:solidFill>
          <a:latin typeface="Book Antiqua" pitchFamily="18" charset="0"/>
        </a:defRPr>
      </a:lvl4pPr>
      <a:lvl5pPr algn="ctr"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29699"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EB74F44E-CFC3-43B5-BD1E-90B3E95850D1}" type="slidenum">
              <a:rPr lang="en-US"/>
              <a:pPr>
                <a:defRPr/>
              </a:pPr>
              <a:t>‹#›</a:t>
            </a:fld>
            <a:endParaRPr lang="en-US" dirty="0"/>
          </a:p>
        </p:txBody>
      </p:sp>
      <p:pic>
        <p:nvPicPr>
          <p:cNvPr id="29701" name="Picture 5"/>
          <p:cNvPicPr>
            <a:picLocks noChangeAspect="1"/>
          </p:cNvPicPr>
          <p:nvPr/>
        </p:nvPicPr>
        <p:blipFill>
          <a:blip r:embed="rId14" cstate="print"/>
          <a:srcRect/>
          <a:stretch>
            <a:fillRect/>
          </a:stretch>
        </p:blipFill>
        <p:spPr bwMode="black">
          <a:xfrm>
            <a:off x="6940550" y="6162675"/>
            <a:ext cx="1760538" cy="622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7877" r:id="rId1"/>
    <p:sldLayoutId id="2147487783" r:id="rId2"/>
    <p:sldLayoutId id="2147487784" r:id="rId3"/>
    <p:sldLayoutId id="2147487785" r:id="rId4"/>
    <p:sldLayoutId id="2147487786" r:id="rId5"/>
    <p:sldLayoutId id="2147487787" r:id="rId6"/>
    <p:sldLayoutId id="2147487788" r:id="rId7"/>
    <p:sldLayoutId id="2147487789" r:id="rId8"/>
    <p:sldLayoutId id="2147487790" r:id="rId9"/>
    <p:sldLayoutId id="2147487791" r:id="rId10"/>
    <p:sldLayoutId id="2147487792" r:id="rId11"/>
    <p:sldLayoutId id="2147487878" r:id="rId12"/>
  </p:sldLayoutIdLst>
  <p:hf hdr="0" ftr="0" dt="0"/>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0723"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defRPr>
            </a:lvl1pPr>
          </a:lstStyle>
          <a:p>
            <a:pPr>
              <a:defRPr/>
            </a:pPr>
            <a:fld id="{D07E0C5B-DE9F-4CDF-A726-C4330F5308B1}"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pic>
        <p:nvPicPr>
          <p:cNvPr id="30728" name="Picture 9"/>
          <p:cNvPicPr>
            <a:picLocks noChangeAspect="1"/>
          </p:cNvPicPr>
          <p:nvPr/>
        </p:nvPicPr>
        <p:blipFill>
          <a:blip r:embed="rId16" cstate="print"/>
          <a:srcRect/>
          <a:stretch>
            <a:fillRect/>
          </a:stretch>
        </p:blipFill>
        <p:spPr bwMode="auto">
          <a:xfrm>
            <a:off x="7259638" y="6227763"/>
            <a:ext cx="1425575" cy="501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79" r:id="rId1"/>
    <p:sldLayoutId id="2147487880" r:id="rId2"/>
    <p:sldLayoutId id="2147487793" r:id="rId3"/>
    <p:sldLayoutId id="2147487794" r:id="rId4"/>
    <p:sldLayoutId id="2147487795" r:id="rId5"/>
    <p:sldLayoutId id="2147487796" r:id="rId6"/>
    <p:sldLayoutId id="2147487797" r:id="rId7"/>
    <p:sldLayoutId id="2147487798" r:id="rId8"/>
    <p:sldLayoutId id="2147487881" r:id="rId9"/>
    <p:sldLayoutId id="2147487799" r:id="rId10"/>
    <p:sldLayoutId id="2147487800" r:id="rId11"/>
    <p:sldLayoutId id="2147487801" r:id="rId12"/>
    <p:sldLayoutId id="2147487802" r:id="rId13"/>
    <p:sldLayoutId id="2147487882" r:id="rId14"/>
  </p:sldLayoutIdLst>
  <p:hf hdr="0" ftr="0" dt="0"/>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1747"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5B1EF498-81E7-49C6-A1FE-E39EE733E62F}" type="slidenum">
              <a:rPr lang="en-US"/>
              <a:pPr>
                <a:defRPr/>
              </a:pPr>
              <a:t>‹#›</a:t>
            </a:fld>
            <a:endParaRPr lang="en-US" dirty="0"/>
          </a:p>
        </p:txBody>
      </p:sp>
      <p:pic>
        <p:nvPicPr>
          <p:cNvPr id="31749"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7883" r:id="rId1"/>
    <p:sldLayoutId id="2147487803" r:id="rId2"/>
    <p:sldLayoutId id="2147487804" r:id="rId3"/>
    <p:sldLayoutId id="2147487805" r:id="rId4"/>
    <p:sldLayoutId id="2147487806" r:id="rId5"/>
    <p:sldLayoutId id="2147487807" r:id="rId6"/>
    <p:sldLayoutId id="2147487808" r:id="rId7"/>
    <p:sldLayoutId id="2147487809" r:id="rId8"/>
    <p:sldLayoutId id="2147487810" r:id="rId9"/>
    <p:sldLayoutId id="2147487811" r:id="rId10"/>
    <p:sldLayoutId id="2147487812" r:id="rId11"/>
    <p:sldLayoutId id="2147487884" r:id="rId12"/>
  </p:sldLayoutIdLst>
  <p:hf hdr="0" ftr="0" dt="0"/>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bwMode="auto">
          <a:xfrm>
            <a:off x="457200" y="1447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2771" name="Rectangle 3"/>
          <p:cNvSpPr>
            <a:spLocks noGrp="1" noChangeArrowheads="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US" smtClean="0"/>
          </a:p>
        </p:txBody>
      </p:sp>
      <p:sp>
        <p:nvSpPr>
          <p:cNvPr id="4100" name="Rectangle 4"/>
          <p:cNvSpPr>
            <a:spLocks noGrp="1" noChangeArrowheads="1"/>
          </p:cNvSpPr>
          <p:nvPr>
            <p:ph type="sldNum" sz="quarter" idx="4"/>
          </p:nvPr>
        </p:nvSpPr>
        <p:spPr bwMode="black">
          <a:xfrm>
            <a:off x="4572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79BC"/>
                </a:solidFill>
              </a:defRPr>
            </a:lvl1pPr>
          </a:lstStyle>
          <a:p>
            <a:pPr>
              <a:defRPr/>
            </a:pPr>
            <a:fld id="{619BF7C7-FDBD-4B0C-BE0C-20476887A619}" type="slidenum">
              <a:rPr lang="en-US"/>
              <a:pPr>
                <a:defRPr/>
              </a:pPr>
              <a:t>‹#›</a:t>
            </a:fld>
            <a:endParaRPr lang="en-US" dirty="0"/>
          </a:p>
        </p:txBody>
      </p:sp>
      <p:sp>
        <p:nvSpPr>
          <p:cNvPr id="6" name="Line 4"/>
          <p:cNvSpPr>
            <a:spLocks noChangeShapeType="1"/>
          </p:cNvSpPr>
          <p:nvPr/>
        </p:nvSpPr>
        <p:spPr bwMode="auto">
          <a:xfrm>
            <a:off x="950913" y="6500813"/>
            <a:ext cx="6145212" cy="0"/>
          </a:xfrm>
          <a:prstGeom prst="line">
            <a:avLst/>
          </a:prstGeom>
          <a:noFill/>
          <a:ln w="254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7" name="Line 5"/>
          <p:cNvSpPr>
            <a:spLocks noChangeShapeType="1"/>
          </p:cNvSpPr>
          <p:nvPr/>
        </p:nvSpPr>
        <p:spPr bwMode="auto">
          <a:xfrm flipV="1">
            <a:off x="457200" y="1295400"/>
            <a:ext cx="8229600" cy="0"/>
          </a:xfrm>
          <a:prstGeom prst="line">
            <a:avLst/>
          </a:prstGeom>
          <a:noFill/>
          <a:ln w="381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sp>
        <p:nvSpPr>
          <p:cNvPr id="9" name="Line 7"/>
          <p:cNvSpPr>
            <a:spLocks noChangeShapeType="1"/>
          </p:cNvSpPr>
          <p:nvPr/>
        </p:nvSpPr>
        <p:spPr bwMode="auto">
          <a:xfrm>
            <a:off x="457200" y="152400"/>
            <a:ext cx="8229600" cy="0"/>
          </a:xfrm>
          <a:prstGeom prst="line">
            <a:avLst/>
          </a:prstGeom>
          <a:noFill/>
          <a:ln w="76200">
            <a:solidFill>
              <a:srgbClr val="0079BC"/>
            </a:solidFill>
            <a:round/>
            <a:headEnd/>
            <a:tailEnd/>
          </a:ln>
          <a:effectLst/>
        </p:spPr>
        <p:txBody>
          <a:bodyPr/>
          <a:lstStyle/>
          <a:p>
            <a:pPr fontAlgn="auto">
              <a:spcBef>
                <a:spcPts val="0"/>
              </a:spcBef>
              <a:spcAft>
                <a:spcPts val="0"/>
              </a:spcAft>
              <a:defRPr/>
            </a:pPr>
            <a:endParaRPr lang="en-US" dirty="0">
              <a:latin typeface="+mn-lt"/>
              <a:cs typeface="+mn-cs"/>
            </a:endParaRPr>
          </a:p>
        </p:txBody>
      </p:sp>
      <p:pic>
        <p:nvPicPr>
          <p:cNvPr id="32776" name="Picture 9"/>
          <p:cNvPicPr>
            <a:picLocks noChangeAspect="1"/>
          </p:cNvPicPr>
          <p:nvPr/>
        </p:nvPicPr>
        <p:blipFill>
          <a:blip r:embed="rId16" cstate="print"/>
          <a:srcRect/>
          <a:stretch>
            <a:fillRect/>
          </a:stretch>
        </p:blipFill>
        <p:spPr bwMode="auto">
          <a:xfrm>
            <a:off x="7259638" y="6291263"/>
            <a:ext cx="1449387"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885" r:id="rId1"/>
    <p:sldLayoutId id="2147487886" r:id="rId2"/>
    <p:sldLayoutId id="2147487813" r:id="rId3"/>
    <p:sldLayoutId id="2147487814" r:id="rId4"/>
    <p:sldLayoutId id="2147487815" r:id="rId5"/>
    <p:sldLayoutId id="2147487816" r:id="rId6"/>
    <p:sldLayoutId id="2147487817" r:id="rId7"/>
    <p:sldLayoutId id="2147487818" r:id="rId8"/>
    <p:sldLayoutId id="2147487887" r:id="rId9"/>
    <p:sldLayoutId id="2147487819" r:id="rId10"/>
    <p:sldLayoutId id="2147487820" r:id="rId11"/>
    <p:sldLayoutId id="2147487821" r:id="rId12"/>
    <p:sldLayoutId id="2147487822" r:id="rId13"/>
    <p:sldLayoutId id="2147487888" r:id="rId14"/>
  </p:sldLayoutIdLst>
  <p:hf hdr="0" ftr="0" dt="0"/>
  <p:txStyles>
    <p:titleStyle>
      <a:lvl1pPr algn="l" rtl="0" eaLnBrk="0" fontAlgn="base" hangingPunct="0">
        <a:spcBef>
          <a:spcPct val="0"/>
        </a:spcBef>
        <a:spcAft>
          <a:spcPct val="0"/>
        </a:spcAft>
        <a:defRPr sz="28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2"/>
          </a:solidFill>
          <a:latin typeface="Arial" charset="0"/>
          <a:cs typeface="Arial" charset="0"/>
        </a:defRPr>
      </a:lvl2pPr>
      <a:lvl3pPr algn="l" rtl="0" eaLnBrk="0" fontAlgn="base" hangingPunct="0">
        <a:spcBef>
          <a:spcPct val="0"/>
        </a:spcBef>
        <a:spcAft>
          <a:spcPct val="0"/>
        </a:spcAft>
        <a:defRPr sz="2800">
          <a:solidFill>
            <a:schemeClr val="tx2"/>
          </a:solidFill>
          <a:latin typeface="Arial" charset="0"/>
          <a:cs typeface="Arial" charset="0"/>
        </a:defRPr>
      </a:lvl3pPr>
      <a:lvl4pPr algn="l" rtl="0" eaLnBrk="0" fontAlgn="base" hangingPunct="0">
        <a:spcBef>
          <a:spcPct val="0"/>
        </a:spcBef>
        <a:spcAft>
          <a:spcPct val="0"/>
        </a:spcAft>
        <a:defRPr sz="2800">
          <a:solidFill>
            <a:schemeClr val="tx2"/>
          </a:solidFill>
          <a:latin typeface="Arial" charset="0"/>
          <a:cs typeface="Arial" charset="0"/>
        </a:defRPr>
      </a:lvl4pPr>
      <a:lvl5pPr algn="l" rtl="0" eaLnBrk="0" fontAlgn="base" hangingPunct="0">
        <a:spcBef>
          <a:spcPct val="0"/>
        </a:spcBef>
        <a:spcAft>
          <a:spcPct val="0"/>
        </a:spcAft>
        <a:defRPr sz="2800">
          <a:solidFill>
            <a:schemeClr val="tx2"/>
          </a:solidFill>
          <a:latin typeface="Arial" charset="0"/>
          <a:cs typeface="Arial"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Font typeface="Wingdings" pitchFamily="2" charset="2"/>
        <a:buChar char="§"/>
        <a:defRPr sz="2200">
          <a:solidFill>
            <a:schemeClr val="tx2"/>
          </a:solidFill>
          <a:latin typeface="Arial" pitchFamily="34" charset="0"/>
          <a:ea typeface="+mn-ea"/>
          <a:cs typeface="Arial" pitchFamily="34" charset="0"/>
        </a:defRPr>
      </a:lvl1pPr>
      <a:lvl2pPr marL="742950" indent="-285750" algn="l" rtl="0" eaLnBrk="0" fontAlgn="base" hangingPunct="0">
        <a:spcBef>
          <a:spcPct val="40000"/>
        </a:spcBef>
        <a:spcAft>
          <a:spcPct val="0"/>
        </a:spcAft>
        <a:buChar char="–"/>
        <a:defRPr sz="2000">
          <a:solidFill>
            <a:schemeClr val="tx2"/>
          </a:solidFill>
          <a:latin typeface="Arial" pitchFamily="34" charset="0"/>
          <a:cs typeface="Arial" pitchFamily="34" charset="0"/>
        </a:defRPr>
      </a:lvl2pPr>
      <a:lvl3pPr marL="1085850" indent="-228600" algn="l" rtl="0" eaLnBrk="0" fontAlgn="base" hangingPunct="0">
        <a:spcBef>
          <a:spcPct val="40000"/>
        </a:spcBef>
        <a:spcAft>
          <a:spcPct val="0"/>
        </a:spcAft>
        <a:buChar char="•"/>
        <a:defRPr>
          <a:solidFill>
            <a:schemeClr val="tx2"/>
          </a:solidFill>
          <a:latin typeface="Arial" pitchFamily="34" charset="0"/>
          <a:cs typeface="Arial" pitchFamily="34" charset="0"/>
        </a:defRPr>
      </a:lvl3pPr>
      <a:lvl4pPr marL="1428750" indent="-228600" algn="l" rtl="0" eaLnBrk="0" fontAlgn="base" hangingPunct="0">
        <a:spcBef>
          <a:spcPct val="40000"/>
        </a:spcBef>
        <a:spcAft>
          <a:spcPct val="0"/>
        </a:spcAft>
        <a:buChar char="–"/>
        <a:defRPr sz="1600">
          <a:solidFill>
            <a:schemeClr val="tx2"/>
          </a:solidFill>
          <a:latin typeface="Arial" pitchFamily="34" charset="0"/>
          <a:cs typeface="Arial" pitchFamily="34" charset="0"/>
        </a:defRPr>
      </a:lvl4pPr>
      <a:lvl5pPr marL="1771650" indent="-228600" algn="l" rtl="0" eaLnBrk="0" fontAlgn="base" hangingPunct="0">
        <a:spcBef>
          <a:spcPct val="40000"/>
        </a:spcBef>
        <a:spcAft>
          <a:spcPct val="0"/>
        </a:spcAft>
        <a:buFont typeface="Arial" pitchFamily="34" charset="0"/>
        <a:buChar char="»"/>
        <a:defRPr sz="1600">
          <a:solidFill>
            <a:schemeClr val="tx2"/>
          </a:solidFill>
          <a:latin typeface="Arial" pitchFamily="34" charset="0"/>
          <a:cs typeface="Arial" pitchFamily="34" charset="0"/>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66"/>
            </a:gs>
            <a:gs pos="50000">
              <a:srgbClr val="0000CC"/>
            </a:gs>
            <a:gs pos="100000">
              <a:srgbClr val="000000"/>
            </a:gs>
          </a:gsLst>
          <a:lin ang="5400000"/>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xfrm>
            <a:off x="504825" y="1447800"/>
            <a:ext cx="8181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endParaRPr lang="en-GB" altLang="en-GB" smtClean="0"/>
          </a:p>
        </p:txBody>
      </p:sp>
      <p:sp>
        <p:nvSpPr>
          <p:cNvPr id="33795" name="Rectangle 3"/>
          <p:cNvSpPr>
            <a:spLocks noGrp="1" noChangeArrowheads="1"/>
          </p:cNvSpPr>
          <p:nvPr>
            <p:ph type="title"/>
          </p:nvPr>
        </p:nvSpPr>
        <p:spPr bwMode="auto">
          <a:xfrm>
            <a:off x="504825" y="152400"/>
            <a:ext cx="81359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sldNum" sz="quarter" idx="4"/>
          </p:nvPr>
        </p:nvSpPr>
        <p:spPr bwMode="black">
          <a:xfrm>
            <a:off x="533400" y="6324600"/>
            <a:ext cx="1905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Verdana" pitchFamily="34" charset="0"/>
              </a:defRPr>
            </a:lvl1pPr>
          </a:lstStyle>
          <a:p>
            <a:pPr>
              <a:defRPr/>
            </a:pPr>
            <a:fld id="{25F291EB-9E7B-4327-BC88-E03FD900C021}" type="slidenum">
              <a:rPr lang="en-US"/>
              <a:pPr>
                <a:defRPr/>
              </a:pPr>
              <a:t>‹#›</a:t>
            </a:fld>
            <a:endParaRPr lang="en-US" dirty="0"/>
          </a:p>
        </p:txBody>
      </p:sp>
      <p:pic>
        <p:nvPicPr>
          <p:cNvPr id="33797" name="Picture 5"/>
          <p:cNvPicPr>
            <a:picLocks noChangeAspect="1"/>
          </p:cNvPicPr>
          <p:nvPr/>
        </p:nvPicPr>
        <p:blipFill>
          <a:blip r:embed="rId14" cstate="print"/>
          <a:srcRect/>
          <a:stretch>
            <a:fillRect/>
          </a:stretch>
        </p:blipFill>
        <p:spPr bwMode="black">
          <a:xfrm>
            <a:off x="6940550" y="6254750"/>
            <a:ext cx="1758950" cy="466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7889" r:id="rId1"/>
    <p:sldLayoutId id="2147487823" r:id="rId2"/>
    <p:sldLayoutId id="2147487824" r:id="rId3"/>
    <p:sldLayoutId id="2147487825" r:id="rId4"/>
    <p:sldLayoutId id="2147487826" r:id="rId5"/>
    <p:sldLayoutId id="2147487827" r:id="rId6"/>
    <p:sldLayoutId id="2147487828" r:id="rId7"/>
    <p:sldLayoutId id="2147487829" r:id="rId8"/>
    <p:sldLayoutId id="2147487830" r:id="rId9"/>
    <p:sldLayoutId id="2147487831" r:id="rId10"/>
    <p:sldLayoutId id="2147487832" r:id="rId11"/>
    <p:sldLayoutId id="2147487890" r:id="rId12"/>
  </p:sldLayoutIdLst>
  <p:hf hdr="0" ftr="0" dt="0"/>
  <p:txStyles>
    <p:titleStyle>
      <a:lvl1pPr algn="l" rtl="0" eaLnBrk="0" fontAlgn="base" hangingPunct="0">
        <a:spcBef>
          <a:spcPct val="0"/>
        </a:spcBef>
        <a:spcAft>
          <a:spcPct val="0"/>
        </a:spcAft>
        <a:defRPr sz="3200">
          <a:solidFill>
            <a:schemeClr val="hlink"/>
          </a:solidFill>
          <a:latin typeface="+mj-lt"/>
          <a:ea typeface="+mj-ea"/>
          <a:cs typeface="+mj-cs"/>
        </a:defRPr>
      </a:lvl1pPr>
      <a:lvl2pPr algn="l" rtl="0" eaLnBrk="0" fontAlgn="base" hangingPunct="0">
        <a:spcBef>
          <a:spcPct val="0"/>
        </a:spcBef>
        <a:spcAft>
          <a:spcPct val="0"/>
        </a:spcAft>
        <a:defRPr sz="3200">
          <a:solidFill>
            <a:schemeClr val="hlink"/>
          </a:solidFill>
          <a:latin typeface="Book Antiqua" pitchFamily="18" charset="0"/>
        </a:defRPr>
      </a:lvl2pPr>
      <a:lvl3pPr algn="l" rtl="0" eaLnBrk="0" fontAlgn="base" hangingPunct="0">
        <a:spcBef>
          <a:spcPct val="0"/>
        </a:spcBef>
        <a:spcAft>
          <a:spcPct val="0"/>
        </a:spcAft>
        <a:defRPr sz="3200">
          <a:solidFill>
            <a:schemeClr val="hlink"/>
          </a:solidFill>
          <a:latin typeface="Book Antiqua" pitchFamily="18" charset="0"/>
        </a:defRPr>
      </a:lvl3pPr>
      <a:lvl4pPr algn="l" rtl="0" eaLnBrk="0" fontAlgn="base" hangingPunct="0">
        <a:spcBef>
          <a:spcPct val="0"/>
        </a:spcBef>
        <a:spcAft>
          <a:spcPct val="0"/>
        </a:spcAft>
        <a:defRPr sz="3200">
          <a:solidFill>
            <a:schemeClr val="hlink"/>
          </a:solidFill>
          <a:latin typeface="Book Antiqua" pitchFamily="18" charset="0"/>
        </a:defRPr>
      </a:lvl4pPr>
      <a:lvl5pPr algn="l" rtl="0" eaLnBrk="0" fontAlgn="base" hangingPunct="0">
        <a:spcBef>
          <a:spcPct val="0"/>
        </a:spcBef>
        <a:spcAft>
          <a:spcPct val="0"/>
        </a:spcAft>
        <a:defRPr sz="3200">
          <a:solidFill>
            <a:schemeClr val="hlink"/>
          </a:solidFill>
          <a:latin typeface="Book Antiqua" pitchFamily="18" charset="0"/>
        </a:defRPr>
      </a:lvl5pPr>
      <a:lvl6pPr marL="457200" algn="ctr" rtl="0" eaLnBrk="1" fontAlgn="base" hangingPunct="1">
        <a:spcBef>
          <a:spcPct val="0"/>
        </a:spcBef>
        <a:spcAft>
          <a:spcPct val="0"/>
        </a:spcAft>
        <a:defRPr sz="3200">
          <a:solidFill>
            <a:schemeClr val="hlink"/>
          </a:solidFill>
          <a:latin typeface="Book Antiqua" pitchFamily="18" charset="0"/>
        </a:defRPr>
      </a:lvl6pPr>
      <a:lvl7pPr marL="914400" algn="ctr" rtl="0" eaLnBrk="1" fontAlgn="base" hangingPunct="1">
        <a:spcBef>
          <a:spcPct val="0"/>
        </a:spcBef>
        <a:spcAft>
          <a:spcPct val="0"/>
        </a:spcAft>
        <a:defRPr sz="3200">
          <a:solidFill>
            <a:schemeClr val="hlink"/>
          </a:solidFill>
          <a:latin typeface="Book Antiqua" pitchFamily="18" charset="0"/>
        </a:defRPr>
      </a:lvl7pPr>
      <a:lvl8pPr marL="1371600" algn="ctr" rtl="0" eaLnBrk="1" fontAlgn="base" hangingPunct="1">
        <a:spcBef>
          <a:spcPct val="0"/>
        </a:spcBef>
        <a:spcAft>
          <a:spcPct val="0"/>
        </a:spcAft>
        <a:defRPr sz="3200">
          <a:solidFill>
            <a:schemeClr val="hlink"/>
          </a:solidFill>
          <a:latin typeface="Book Antiqua" pitchFamily="18" charset="0"/>
        </a:defRPr>
      </a:lvl8pPr>
      <a:lvl9pPr marL="1828800" algn="ctr" rtl="0" eaLnBrk="1" fontAlgn="base" hangingPunct="1">
        <a:spcBef>
          <a:spcPct val="0"/>
        </a:spcBef>
        <a:spcAft>
          <a:spcPct val="0"/>
        </a:spcAft>
        <a:defRPr sz="3200">
          <a:solidFill>
            <a:schemeClr val="hlink"/>
          </a:solidFill>
          <a:latin typeface="Book Antiqua" pitchFamily="18" charset="0"/>
        </a:defRPr>
      </a:lvl9pPr>
    </p:titleStyle>
    <p:bodyStyle>
      <a:lvl1pPr marL="342900" indent="-342900" algn="l" rtl="0" eaLnBrk="0" fontAlgn="base" hangingPunct="0">
        <a:spcBef>
          <a:spcPct val="4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000">
          <a:solidFill>
            <a:schemeClr val="tx1"/>
          </a:solidFill>
          <a:latin typeface="+mn-lt"/>
        </a:defRPr>
      </a:lvl2pPr>
      <a:lvl3pPr marL="1085850" indent="-228600" algn="l" rtl="0" eaLnBrk="0" fontAlgn="base" hangingPunct="0">
        <a:spcBef>
          <a:spcPct val="40000"/>
        </a:spcBef>
        <a:spcAft>
          <a:spcPct val="0"/>
        </a:spcAft>
        <a:buChar char="•"/>
        <a:defRPr>
          <a:solidFill>
            <a:schemeClr val="tx1"/>
          </a:solidFill>
          <a:latin typeface="+mn-lt"/>
        </a:defRPr>
      </a:lvl3pPr>
      <a:lvl4pPr marL="1428750" indent="-228600" algn="l" rtl="0" eaLnBrk="0" fontAlgn="base" hangingPunct="0">
        <a:spcBef>
          <a:spcPct val="40000"/>
        </a:spcBef>
        <a:spcAft>
          <a:spcPct val="0"/>
        </a:spcAft>
        <a:buChar char="–"/>
        <a:defRPr sz="1600">
          <a:solidFill>
            <a:schemeClr val="tx1"/>
          </a:solidFill>
          <a:latin typeface="+mn-lt"/>
        </a:defRPr>
      </a:lvl4pPr>
      <a:lvl5pPr marL="1771650" indent="-228600" algn="l" rtl="0" eaLnBrk="0" fontAlgn="base" hangingPunct="0">
        <a:spcBef>
          <a:spcPct val="40000"/>
        </a:spcBef>
        <a:spcAft>
          <a:spcPct val="0"/>
        </a:spcAft>
        <a:buChar char="•"/>
        <a:defRPr sz="1600">
          <a:solidFill>
            <a:schemeClr val="tx1"/>
          </a:solidFill>
          <a:latin typeface="+mn-lt"/>
        </a:defRPr>
      </a:lvl5pPr>
      <a:lvl6pPr marL="2228850" indent="-228600" algn="l" rtl="0" eaLnBrk="1" fontAlgn="base" hangingPunct="1">
        <a:spcBef>
          <a:spcPct val="40000"/>
        </a:spcBef>
        <a:spcAft>
          <a:spcPct val="0"/>
        </a:spcAft>
        <a:buChar char="•"/>
        <a:defRPr sz="1600">
          <a:solidFill>
            <a:schemeClr val="tx1"/>
          </a:solidFill>
          <a:latin typeface="+mn-lt"/>
        </a:defRPr>
      </a:lvl6pPr>
      <a:lvl7pPr marL="2686050" indent="-228600" algn="l" rtl="0" eaLnBrk="1" fontAlgn="base" hangingPunct="1">
        <a:spcBef>
          <a:spcPct val="40000"/>
        </a:spcBef>
        <a:spcAft>
          <a:spcPct val="0"/>
        </a:spcAft>
        <a:buChar char="•"/>
        <a:defRPr sz="1600">
          <a:solidFill>
            <a:schemeClr val="tx1"/>
          </a:solidFill>
          <a:latin typeface="+mn-lt"/>
        </a:defRPr>
      </a:lvl7pPr>
      <a:lvl8pPr marL="3143250" indent="-228600" algn="l" rtl="0" eaLnBrk="1" fontAlgn="base" hangingPunct="1">
        <a:spcBef>
          <a:spcPct val="40000"/>
        </a:spcBef>
        <a:spcAft>
          <a:spcPct val="0"/>
        </a:spcAft>
        <a:buChar char="•"/>
        <a:defRPr sz="1600">
          <a:solidFill>
            <a:schemeClr val="tx1"/>
          </a:solidFill>
          <a:latin typeface="+mn-lt"/>
        </a:defRPr>
      </a:lvl8pPr>
      <a:lvl9pPr marL="3600450" indent="-228600" algn="l" rtl="0" eaLnBrk="1" fontAlgn="base" hangingPunct="1">
        <a:spcBef>
          <a:spcPct val="4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sz="quarter"/>
          </p:nvPr>
        </p:nvSpPr>
        <p:spPr>
          <a:xfrm>
            <a:off x="228600" y="4419600"/>
            <a:ext cx="8686800" cy="1066800"/>
          </a:xfrm>
        </p:spPr>
        <p:txBody>
          <a:bodyPr/>
          <a:lstStyle/>
          <a:p>
            <a:pPr algn="ctr" eaLnBrk="1" hangingPunct="1"/>
            <a:r>
              <a:rPr lang="en-US" b="1" i="1" dirty="0" smtClean="0"/>
              <a:t>Spence International Investments, LLC. et al. </a:t>
            </a:r>
            <a:br>
              <a:rPr lang="en-US" b="1" i="1" dirty="0" smtClean="0"/>
            </a:br>
            <a:r>
              <a:rPr lang="en-US" b="1" i="1" dirty="0" smtClean="0"/>
              <a:t>v. Republic of Costa Rica</a:t>
            </a:r>
            <a:br>
              <a:rPr lang="en-US" b="1" i="1" dirty="0" smtClean="0"/>
            </a:br>
            <a:r>
              <a:rPr lang="en-US" b="1" dirty="0" smtClean="0">
                <a:latin typeface="Times New Roman" pitchFamily="18" charset="0"/>
                <a:cs typeface="Times New Roman" pitchFamily="18" charset="0"/>
              </a:rPr>
              <a:t>(ICSID Case No. UNCT/13/2)</a:t>
            </a:r>
            <a:endParaRPr lang="en-US" dirty="0" smtClean="0">
              <a:latin typeface="Times New Roman" pitchFamily="18" charset="0"/>
              <a:cs typeface="Times New Roman" pitchFamily="18" charset="0"/>
            </a:endParaRPr>
          </a:p>
        </p:txBody>
      </p:sp>
      <p:sp>
        <p:nvSpPr>
          <p:cNvPr id="64515" name="Subtitle 2"/>
          <p:cNvSpPr>
            <a:spLocks noGrp="1"/>
          </p:cNvSpPr>
          <p:nvPr>
            <p:ph type="subTitle" sz="quarter" idx="1"/>
          </p:nvPr>
        </p:nvSpPr>
        <p:spPr>
          <a:xfrm>
            <a:off x="457200" y="5867400"/>
            <a:ext cx="8089900" cy="990600"/>
          </a:xfrm>
        </p:spPr>
        <p:txBody>
          <a:bodyPr/>
          <a:lstStyle/>
          <a:p>
            <a:pPr algn="ctr" eaLnBrk="1" hangingPunct="1"/>
            <a:r>
              <a:rPr lang="en-US" sz="3000" dirty="0" smtClean="0">
                <a:latin typeface="+mj-lt"/>
                <a:cs typeface="Times New Roman" pitchFamily="18" charset="0"/>
              </a:rPr>
              <a:t>Respondent’s Closing Argument</a:t>
            </a:r>
            <a:r>
              <a:rPr lang="en-US" sz="3000" i="1" dirty="0" smtClean="0">
                <a:latin typeface="+mj-lt"/>
                <a:cs typeface="Times New Roman" pitchFamily="18" charset="0"/>
              </a:rPr>
              <a:t>  </a:t>
            </a:r>
          </a:p>
          <a:p>
            <a:pPr algn="ctr" eaLnBrk="1" hangingPunct="1"/>
            <a:endParaRPr lang="en-US" sz="25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nchor="ctr"/>
          <a:lstStyle/>
          <a:p>
            <a:pPr marL="0">
              <a:buNone/>
            </a:pPr>
            <a:endParaRPr lang="en-US" sz="1400" dirty="0" smtClean="0">
              <a:latin typeface="+mj-lt"/>
            </a:endParaRPr>
          </a:p>
          <a:p>
            <a:pPr marL="0">
              <a:buNone/>
            </a:pPr>
            <a:r>
              <a:rPr lang="en-US" sz="2400" dirty="0" smtClean="0">
                <a:latin typeface="+mj-lt"/>
              </a:rPr>
              <a:t>“Q. When you performed due diligence with respect to those four purchases, the views of the Procuraduría that the Park extended 125 meters inland did not play a role; correct?</a:t>
            </a:r>
          </a:p>
          <a:p>
            <a:pPr marL="0">
              <a:buAutoNum type="alphaUcPeriod"/>
            </a:pPr>
            <a:r>
              <a:rPr lang="en-US" sz="2400" dirty="0" smtClean="0">
                <a:latin typeface="+mj-lt"/>
              </a:rPr>
              <a:t>No. It played a role, but we did our analysis to believe that this opinion would not stand, and we were still comfortable to go through with the purchase.”</a:t>
            </a:r>
          </a:p>
          <a:p>
            <a:pPr marL="0">
              <a:buNone/>
            </a:pPr>
            <a:r>
              <a:rPr lang="en-US" sz="2400" dirty="0" smtClean="0">
                <a:latin typeface="+mj-lt"/>
              </a:rPr>
              <a:t>(Engl. Tr. 288:10-289:9) (Reddy)</a:t>
            </a:r>
          </a:p>
          <a:p>
            <a:endParaRPr lang="en-US" sz="1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8</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nchor="ctr"/>
          <a:lstStyle/>
          <a:p>
            <a:pPr marL="0">
              <a:buNone/>
            </a:pPr>
            <a:r>
              <a:rPr lang="en-US" sz="2400" dirty="0" smtClean="0">
                <a:latin typeface="+mj-lt"/>
              </a:rPr>
              <a:t>“Q. So help me understand your due diligence then. You have a Declaration of Public Interest with respect to one of your properties, which says it will be expropriated. It initiates the expropriation process. And after that you purchase four more properties?</a:t>
            </a:r>
          </a:p>
          <a:p>
            <a:pPr marL="0">
              <a:buAutoNum type="alphaUcPeriod"/>
            </a:pPr>
            <a:r>
              <a:rPr lang="en-US" sz="2400" dirty="0" smtClean="0">
                <a:latin typeface="+mj-lt"/>
              </a:rPr>
              <a:t>That's correct.”</a:t>
            </a:r>
          </a:p>
          <a:p>
            <a:pPr marL="0">
              <a:buNone/>
            </a:pPr>
            <a:r>
              <a:rPr lang="en-US" sz="2400" dirty="0" smtClean="0">
                <a:latin typeface="+mj-lt"/>
              </a:rPr>
              <a:t>(Engl. Tr. 282:10–16) (Reddy)</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a:xfrm>
            <a:off x="504825" y="1219200"/>
            <a:ext cx="8181975" cy="4953000"/>
          </a:xfrm>
        </p:spPr>
        <p:txBody>
          <a:bodyPr anchor="ctr"/>
          <a:lstStyle/>
          <a:p>
            <a:pPr marL="0">
              <a:buNone/>
            </a:pPr>
            <a:r>
              <a:rPr lang="en-US" dirty="0" smtClean="0">
                <a:latin typeface="+mj-lt"/>
              </a:rPr>
              <a:t>“A: . . . I agree that MINAE was signaling to expropriate. I agree that they have the right to proceed to expropriate. I agree that I was informed that this process was starting, but you're asking me to state something that I'm unwilling to state, which is I did not believe at that time that my property was inside the Park. . .” </a:t>
            </a:r>
          </a:p>
          <a:p>
            <a:pPr marL="0">
              <a:buNone/>
            </a:pPr>
            <a:r>
              <a:rPr lang="en-US" dirty="0" smtClean="0">
                <a:latin typeface="+mj-lt"/>
              </a:rPr>
              <a:t>(Engl. Tr. 377:16-22) (Berkowitz)</a:t>
            </a:r>
          </a:p>
          <a:p>
            <a:pPr>
              <a:buNone/>
            </a:pPr>
            <a:endParaRPr lang="en-US" sz="1800" dirty="0" smtClean="0"/>
          </a:p>
          <a:p>
            <a:pPr>
              <a:buAutoNum type="alphaUcPeriod"/>
            </a:pPr>
            <a:endParaRPr lang="en-US" sz="1800" dirty="0" smtClean="0"/>
          </a:p>
          <a:p>
            <a:pPr>
              <a:buAutoNum type="alphaUcPeriod"/>
            </a:pPr>
            <a:endParaRPr lang="en-US" sz="1800" dirty="0"/>
          </a:p>
        </p:txBody>
      </p:sp>
      <p:sp>
        <p:nvSpPr>
          <p:cNvPr id="4" name="Slide Number Placeholder 3"/>
          <p:cNvSpPr>
            <a:spLocks noGrp="1"/>
          </p:cNvSpPr>
          <p:nvPr>
            <p:ph type="sldNum" sz="quarter" idx="10"/>
          </p:nvPr>
        </p:nvSpPr>
        <p:spPr/>
        <p:txBody>
          <a:bodyPr/>
          <a:lstStyle/>
          <a:p>
            <a:pPr>
              <a:defRPr/>
            </a:pPr>
            <a:r>
              <a:rPr lang="en-US" dirty="0" smtClean="0"/>
              <a:t>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lstStyle/>
          <a:p>
            <a:pPr marL="0">
              <a:buNone/>
            </a:pPr>
            <a:endParaRPr lang="en-US" dirty="0" smtClean="0">
              <a:latin typeface="+mj-lt"/>
            </a:endParaRPr>
          </a:p>
          <a:p>
            <a:pPr marL="0">
              <a:buNone/>
            </a:pPr>
            <a:r>
              <a:rPr lang="en-US" dirty="0" smtClean="0">
                <a:latin typeface="+mj-lt"/>
              </a:rPr>
              <a:t>“Q. So, then, Mr. Berkowitz, isn't it correct that, in response to your formal application to MINAE in March of 2003, MINAE issued a resolution in June of 2003, and in that resolution, relating to the felling and pruning of trees, it also stated that the Las Baulas Park, under Decree of '91 and Law of '95, extends 125 meters inland from the high tide. Is that what MINAE said in that resolution --</a:t>
            </a:r>
          </a:p>
          <a:p>
            <a:pPr marL="114300" indent="-457200">
              <a:buAutoNum type="alphaUcPeriod"/>
            </a:pPr>
            <a:r>
              <a:rPr lang="en-US" dirty="0" smtClean="0">
                <a:latin typeface="+mj-lt"/>
              </a:rPr>
              <a:t>Yes, that's what they said.” </a:t>
            </a:r>
          </a:p>
          <a:p>
            <a:pPr marL="114300" indent="-457200">
              <a:buNone/>
            </a:pPr>
            <a:r>
              <a:rPr lang="en-US" dirty="0" smtClean="0">
                <a:latin typeface="+mj-lt"/>
              </a:rPr>
              <a:t>(Engl. Tr. 382:15-383:2) (Berkowitz)</a:t>
            </a:r>
            <a:endParaRPr lang="en-US"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nchor="ctr"/>
          <a:lstStyle/>
          <a:p>
            <a:pPr marL="0">
              <a:buNone/>
            </a:pPr>
            <a:r>
              <a:rPr lang="en-US" sz="2400" dirty="0" smtClean="0">
                <a:latin typeface="+mj-lt"/>
              </a:rPr>
              <a:t>“Q. So what do you understand by the phrase “in the private areas”? You’ve just suggested that there were no private areas.</a:t>
            </a:r>
          </a:p>
          <a:p>
            <a:pPr marL="0" indent="-457200">
              <a:buAutoNum type="alphaUcPeriod"/>
            </a:pPr>
            <a:r>
              <a:rPr lang="en-US" sz="2400" dirty="0" smtClean="0">
                <a:latin typeface="+mj-lt"/>
              </a:rPr>
              <a:t>They were referring to the private areas in the zone, the conflicted zone, the 75 meters.”</a:t>
            </a:r>
          </a:p>
          <a:p>
            <a:pPr marL="0" indent="-457200">
              <a:buNone/>
            </a:pPr>
            <a:r>
              <a:rPr lang="en-US" sz="2400" dirty="0" smtClean="0">
                <a:latin typeface="+mj-lt"/>
              </a:rPr>
              <a:t>(Engl. Tr. 398:19-399:3) (Berkowitz)</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12</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a:xfrm>
            <a:off x="504825" y="1219200"/>
            <a:ext cx="8181975" cy="4953000"/>
          </a:xfrm>
        </p:spPr>
        <p:txBody>
          <a:bodyPr anchor="ctr"/>
          <a:lstStyle/>
          <a:p>
            <a:pPr marL="0">
              <a:buNone/>
            </a:pPr>
            <a:r>
              <a:rPr lang="en-US" sz="2400" dirty="0" smtClean="0">
                <a:latin typeface="+mj-lt"/>
              </a:rPr>
              <a:t>“Q. Is it correct, Mr. Berkowitz, that the document reflecting that transaction provided that you, as the purchaser, would not have a claim against the seller in case the properties were expropriated in the future?</a:t>
            </a:r>
          </a:p>
          <a:p>
            <a:pPr marL="114300" indent="-457200">
              <a:buAutoNum type="alphaUcPeriod"/>
            </a:pPr>
            <a:r>
              <a:rPr lang="en-US" sz="2400" dirty="0" smtClean="0">
                <a:latin typeface="+mj-lt"/>
              </a:rPr>
              <a:t>That is correct.” </a:t>
            </a:r>
          </a:p>
          <a:p>
            <a:pPr marL="114300" indent="-457200">
              <a:buNone/>
            </a:pPr>
            <a:r>
              <a:rPr lang="en-US" sz="2400" dirty="0" smtClean="0">
                <a:latin typeface="+mj-lt"/>
              </a:rPr>
              <a:t>(Engl. Tr. 407:16-21) (Berkowitz)</a:t>
            </a:r>
          </a:p>
          <a:p>
            <a:pPr>
              <a:buAutoNum type="alphaUcPeriod"/>
            </a:pPr>
            <a:endParaRPr lang="en-US" sz="1800" dirty="0" smtClean="0"/>
          </a:p>
          <a:p>
            <a:pPr>
              <a:buAutoNum type="alphaUcPeriod"/>
            </a:pPr>
            <a:endParaRPr lang="en-US" sz="1800" dirty="0"/>
          </a:p>
        </p:txBody>
      </p:sp>
      <p:sp>
        <p:nvSpPr>
          <p:cNvPr id="4" name="Slide Number Placeholder 3"/>
          <p:cNvSpPr>
            <a:spLocks noGrp="1"/>
          </p:cNvSpPr>
          <p:nvPr>
            <p:ph type="sldNum" sz="quarter" idx="10"/>
          </p:nvPr>
        </p:nvSpPr>
        <p:spPr/>
        <p:txBody>
          <a:bodyPr/>
          <a:lstStyle/>
          <a:p>
            <a:pPr>
              <a:defRPr/>
            </a:pPr>
            <a:r>
              <a:rPr lang="en-US" dirty="0" smtClean="0"/>
              <a:t>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t>14</a:t>
            </a:r>
            <a:endParaRPr lang="en-US" dirty="0"/>
          </a:p>
        </p:txBody>
      </p:sp>
      <p:pic>
        <p:nvPicPr>
          <p:cNvPr id="5" name="Picture 4"/>
          <p:cNvPicPr>
            <a:picLocks noChangeAspect="1"/>
          </p:cNvPicPr>
          <p:nvPr/>
        </p:nvPicPr>
        <p:blipFill>
          <a:blip r:embed="rId2" cstate="print"/>
          <a:stretch>
            <a:fillRect/>
          </a:stretch>
        </p:blipFill>
        <p:spPr>
          <a:xfrm>
            <a:off x="0" y="699407"/>
            <a:ext cx="9144000" cy="5548993"/>
          </a:xfrm>
          <a:prstGeom prst="rect">
            <a:avLst/>
          </a:prstGeom>
        </p:spPr>
      </p:pic>
      <p:sp>
        <p:nvSpPr>
          <p:cNvPr id="6" name="TextBox 5"/>
          <p:cNvSpPr txBox="1"/>
          <p:nvPr/>
        </p:nvSpPr>
        <p:spPr>
          <a:xfrm>
            <a:off x="1219200" y="6477000"/>
            <a:ext cx="5638800" cy="230832"/>
          </a:xfrm>
          <a:prstGeom prst="rect">
            <a:avLst/>
          </a:prstGeom>
          <a:noFill/>
        </p:spPr>
        <p:txBody>
          <a:bodyPr wrap="square">
            <a:spAutoFit/>
          </a:bodyPr>
          <a:lstStyle/>
          <a:p>
            <a:pPr>
              <a:defRPr/>
            </a:pPr>
            <a:r>
              <a:rPr lang="en-US" sz="900" dirty="0">
                <a:solidFill>
                  <a:srgbClr val="003958"/>
                </a:solidFill>
                <a:latin typeface="+mj-lt"/>
              </a:rPr>
              <a:t>Source: </a:t>
            </a:r>
            <a:r>
              <a:rPr lang="en-US" sz="900" dirty="0" smtClean="0">
                <a:solidFill>
                  <a:srgbClr val="003958"/>
                </a:solidFill>
                <a:latin typeface="+mj-lt"/>
              </a:rPr>
              <a:t> Annex 2 of Claimants’ Rejoinder on Jurisdiction, February 4, 2015</a:t>
            </a:r>
            <a:endParaRPr lang="en-US" sz="900" dirty="0">
              <a:latin typeface="+mj-lt"/>
            </a:endParaRPr>
          </a:p>
        </p:txBody>
      </p:sp>
      <p:sp>
        <p:nvSpPr>
          <p:cNvPr id="2" name="Title 1"/>
          <p:cNvSpPr>
            <a:spLocks noGrp="1"/>
          </p:cNvSpPr>
          <p:nvPr>
            <p:ph type="title"/>
          </p:nvPr>
        </p:nvSpPr>
        <p:spPr>
          <a:xfrm>
            <a:off x="504825" y="-76200"/>
            <a:ext cx="8135938" cy="1143000"/>
          </a:xfrm>
        </p:spPr>
        <p:txBody>
          <a:bodyPr/>
          <a:lstStyle/>
          <a:p>
            <a:r>
              <a:rPr lang="en-US" dirty="0" smtClean="0"/>
              <a:t>Procedural History of Claimants’ Lots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lstStyle/>
          <a:p>
            <a:pPr marL="0" indent="0">
              <a:buNone/>
            </a:pPr>
            <a:endParaRPr lang="en-US" sz="2400" dirty="0" smtClean="0">
              <a:latin typeface="+mj-lt"/>
            </a:endParaRPr>
          </a:p>
          <a:p>
            <a:pPr marL="0" indent="0">
              <a:buNone/>
            </a:pPr>
            <a:r>
              <a:rPr lang="en-US" sz="2400" dirty="0" smtClean="0">
                <a:latin typeface="+mj-lt"/>
              </a:rPr>
              <a:t>“Q. So your testimony is that, within the 75 meters, issuing building permits stopped sometime in 2008?</a:t>
            </a:r>
          </a:p>
          <a:p>
            <a:pPr marL="0" indent="0">
              <a:buNone/>
            </a:pPr>
            <a:r>
              <a:rPr lang="en-US" sz="2400" dirty="0" smtClean="0">
                <a:latin typeface="+mj-lt"/>
              </a:rPr>
              <a:t>A. Correct.</a:t>
            </a:r>
          </a:p>
          <a:p>
            <a:pPr marL="0" indent="0">
              <a:buNone/>
            </a:pPr>
            <a:r>
              <a:rPr lang="en-US" sz="2400" dirty="0" smtClean="0">
                <a:latin typeface="+mj-lt"/>
              </a:rPr>
              <a:t>Q. And you've testified that you knew that?</a:t>
            </a:r>
          </a:p>
          <a:p>
            <a:pPr marL="457200" indent="-457200">
              <a:buAutoNum type="alphaUcPeriod"/>
            </a:pPr>
            <a:r>
              <a:rPr lang="en-US" sz="2400" dirty="0" smtClean="0">
                <a:latin typeface="+mj-lt"/>
              </a:rPr>
              <a:t>Correct.” </a:t>
            </a:r>
          </a:p>
          <a:p>
            <a:pPr marL="457200" indent="-457200">
              <a:buNone/>
            </a:pPr>
            <a:r>
              <a:rPr lang="en-US" sz="2400" dirty="0" smtClean="0">
                <a:latin typeface="+mj-lt"/>
              </a:rPr>
              <a:t>(Engl. Tr. 295:2-7) (Reddy)</a:t>
            </a:r>
          </a:p>
          <a:p>
            <a:endParaRPr lang="en-US" sz="2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15</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lstStyle/>
          <a:p>
            <a:pPr marL="0" indent="0">
              <a:buNone/>
            </a:pPr>
            <a:r>
              <a:rPr lang="en-US" sz="1500" dirty="0" smtClean="0">
                <a:latin typeface="+mj-lt"/>
              </a:rPr>
              <a:t>Q. "In 2008, I was informed of the Supreme Court's decision by which pursuant to Article 50 of the Constitution, it ordered MINAE to initiate the expropriation proceedings of the private property within the Park and required it to pay compensation for any undue delay in the expropriation proceedings.“ You confirm that testimony, Mr. Berkowitz?</a:t>
            </a:r>
          </a:p>
          <a:p>
            <a:pPr marL="0" indent="0">
              <a:buNone/>
            </a:pPr>
            <a:r>
              <a:rPr lang="en-US" sz="1500" dirty="0" smtClean="0">
                <a:latin typeface="+mj-lt"/>
              </a:rPr>
              <a:t>A. Yes.</a:t>
            </a:r>
          </a:p>
          <a:p>
            <a:pPr marL="0" indent="0">
              <a:buNone/>
            </a:pPr>
            <a:r>
              <a:rPr lang="en-US" sz="1500" dirty="0" smtClean="0">
                <a:latin typeface="+mj-lt"/>
              </a:rPr>
              <a:t>Q. When in 2008 you were informed, do you recall? You were informed of the Supreme Court's decision?</a:t>
            </a:r>
          </a:p>
          <a:p>
            <a:pPr marL="0" indent="0">
              <a:buNone/>
            </a:pPr>
            <a:r>
              <a:rPr lang="en-US" sz="1500" dirty="0" smtClean="0">
                <a:latin typeface="+mj-lt"/>
              </a:rPr>
              <a:t>A. I'm not certain whether I knew about it because it came in around Christmas, as I recall, and I believe I was on vacation. So, I'm not sure whether I knew about it around Christmas or whether I--when I came back in January. But thereabouts, within that 30-day period, I knew about it.</a:t>
            </a:r>
          </a:p>
          <a:p>
            <a:pPr marL="0" indent="0">
              <a:buNone/>
            </a:pPr>
            <a:r>
              <a:rPr lang="en-US" sz="1500" dirty="0" smtClean="0">
                <a:latin typeface="+mj-lt"/>
              </a:rPr>
              <a:t>Q. Okay. Have you actually seen it and reviewed it, or you were just informed of it?</a:t>
            </a:r>
          </a:p>
          <a:p>
            <a:pPr marL="0" indent="0">
              <a:buNone/>
            </a:pPr>
            <a:r>
              <a:rPr lang="en-US" sz="1500" dirty="0" smtClean="0">
                <a:latin typeface="+mj-lt"/>
              </a:rPr>
              <a:t>A. I was informed of it. It's in Spanish. It's a bit technical. I do read Spanish, but it is somewhat technical.</a:t>
            </a:r>
          </a:p>
          <a:p>
            <a:pPr marL="0" indent="0">
              <a:buNone/>
            </a:pPr>
            <a:r>
              <a:rPr lang="en-US" sz="1500" dirty="0" smtClean="0">
                <a:latin typeface="+mj-lt"/>
              </a:rPr>
              <a:t>Q. Were you informed also, then, that same Supreme Court decision also ordered a definite suspension of the environmental permits inside the Park?</a:t>
            </a:r>
          </a:p>
          <a:p>
            <a:pPr>
              <a:buAutoNum type="alphaUcPeriod"/>
            </a:pPr>
            <a:r>
              <a:rPr lang="en-US" sz="1500" dirty="0" smtClean="0">
                <a:latin typeface="+mj-lt"/>
              </a:rPr>
              <a:t>I was informed. I was so informed.”</a:t>
            </a:r>
          </a:p>
          <a:p>
            <a:pPr>
              <a:buNone/>
            </a:pPr>
            <a:r>
              <a:rPr lang="en-US" sz="1500" dirty="0" smtClean="0">
                <a:latin typeface="+mj-lt"/>
              </a:rPr>
              <a:t>(Engl. Tr. 438:1-439:5) (Berkowitz)</a:t>
            </a:r>
          </a:p>
          <a:p>
            <a:endParaRPr lang="en-US" sz="15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16</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Properties</a:t>
            </a:r>
            <a:endParaRPr lang="en-US" dirty="0"/>
          </a:p>
        </p:txBody>
      </p:sp>
      <p:sp>
        <p:nvSpPr>
          <p:cNvPr id="3" name="Content Placeholder 2"/>
          <p:cNvSpPr>
            <a:spLocks noGrp="1"/>
          </p:cNvSpPr>
          <p:nvPr>
            <p:ph idx="1"/>
          </p:nvPr>
        </p:nvSpPr>
        <p:spPr/>
        <p:txBody>
          <a:bodyPr/>
          <a:lstStyle/>
          <a:p>
            <a:r>
              <a:rPr lang="en-US" sz="2000" dirty="0" smtClean="0">
                <a:latin typeface="Times New Roman" pitchFamily="18" charset="0"/>
                <a:cs typeface="Times New Roman" pitchFamily="18" charset="0"/>
              </a:rPr>
              <a:t>Category 1: No Declaration of Public Interest has been issued.  Eight properties fall into this category.  Lots A39, SPG3, C71, C96, V59, V61a, V61b and V61c</a:t>
            </a:r>
          </a:p>
          <a:p>
            <a:r>
              <a:rPr lang="en-US" sz="2000" dirty="0" smtClean="0">
                <a:latin typeface="Times New Roman" pitchFamily="18" charset="0"/>
                <a:cs typeface="Times New Roman" pitchFamily="18" charset="0"/>
              </a:rPr>
              <a:t>Category 2: Declaration of Public Interest has been issued, but no Decree of Expropriation has been issued.  These are the properties where expropriation procedures were suspended at the administrative stage, before the properties were transferred to the judicial stage.  Nine properties fall into this category. Lots V30, V31, V32, V33 V38, V39, V40, V46, V47</a:t>
            </a:r>
          </a:p>
          <a:p>
            <a:r>
              <a:rPr lang="en-US" sz="2000" dirty="0" smtClean="0">
                <a:latin typeface="Times New Roman" pitchFamily="18" charset="0"/>
                <a:cs typeface="Times New Roman" pitchFamily="18" charset="0"/>
              </a:rPr>
              <a:t>Category 3: Decree of Expropriation has been issued, and thus the properties are at a judicial stage.  Nine properties fall into this category.  Lots A40, SPG1, SPG2, B1, B3, B5, B6, B7, and B8</a:t>
            </a:r>
            <a:endParaRPr lang="en-US" dirty="0">
              <a:latin typeface="Times New Roman" pitchFamily="18" charset="0"/>
              <a:cs typeface="Times New Roman" pitchFamily="18" charset="0"/>
            </a:endParaRPr>
          </a:p>
        </p:txBody>
      </p:sp>
      <p:sp>
        <p:nvSpPr>
          <p:cNvPr id="5" name="Slide Number Placeholder 3"/>
          <p:cNvSpPr txBox="1">
            <a:spLocks/>
          </p:cNvSpPr>
          <p:nvPr/>
        </p:nvSpPr>
        <p:spPr bwMode="black">
          <a:xfrm>
            <a:off x="152400" y="6492875"/>
            <a:ext cx="3810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CO" sz="1200" dirty="0" smtClean="0">
                <a:solidFill>
                  <a:schemeClr val="tx2"/>
                </a:solidFill>
                <a:latin typeface="Verdana" pitchFamily="34" charset="0"/>
              </a:rPr>
              <a:t>17</a:t>
            </a:r>
            <a:endParaRPr kumimoji="0" lang="en-US" sz="1200" b="0" i="0" u="none" strike="noStrike" kern="1200" cap="none" spc="0" normalizeH="0" baseline="0" noProof="0" dirty="0">
              <a:ln>
                <a:noFill/>
              </a:ln>
              <a:solidFill>
                <a:schemeClr val="tx2"/>
              </a:solidFill>
              <a:effectLst/>
              <a:uLnTx/>
              <a:uFillTx/>
              <a:latin typeface="Verdana"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Claimants’ Conspiracy Theory</a:t>
            </a:r>
            <a:endParaRPr lang="en-US" dirty="0"/>
          </a:p>
        </p:txBody>
      </p:sp>
      <p:sp>
        <p:nvSpPr>
          <p:cNvPr id="3" name="Content Placeholder 2"/>
          <p:cNvSpPr>
            <a:spLocks noGrp="1"/>
          </p:cNvSpPr>
          <p:nvPr>
            <p:ph idx="1"/>
          </p:nvPr>
        </p:nvSpPr>
        <p:spPr/>
        <p:txBody>
          <a:bodyPr anchor="ctr"/>
          <a:lstStyle/>
          <a:p>
            <a:pPr marL="0">
              <a:spcBef>
                <a:spcPts val="0"/>
              </a:spcBef>
              <a:buNone/>
            </a:pPr>
            <a:r>
              <a:rPr lang="es-CO" sz="2800" dirty="0" smtClean="0">
                <a:latin typeface="+mj-lt"/>
              </a:rPr>
              <a:t>“At some point, it appears as though the two men decided to rope in a third accomplice: none other than the Minister of Environment and Energy, Carlos Manuel Rodríguez Echandi.”</a:t>
            </a:r>
          </a:p>
          <a:p>
            <a:pPr marL="0">
              <a:spcBef>
                <a:spcPts val="0"/>
              </a:spcBef>
              <a:buNone/>
            </a:pPr>
            <a:r>
              <a:rPr lang="es-CO" sz="2800" dirty="0" smtClean="0">
                <a:latin typeface="+mj-lt"/>
              </a:rPr>
              <a:t>(Claimants’ Memorial, para. 143)</a:t>
            </a:r>
            <a:endParaRPr lang="en-US" sz="2800" dirty="0">
              <a:latin typeface="+mj-lt"/>
            </a:endParaRPr>
          </a:p>
        </p:txBody>
      </p:sp>
      <p:sp>
        <p:nvSpPr>
          <p:cNvPr id="4" name="Slide Number Placeholder 3"/>
          <p:cNvSpPr>
            <a:spLocks noGrp="1"/>
          </p:cNvSpPr>
          <p:nvPr>
            <p:ph type="sldNum" sz="quarter" idx="10"/>
          </p:nvPr>
        </p:nvSpPr>
        <p:spPr/>
        <p:txBody>
          <a:bodyPr/>
          <a:lstStyle/>
          <a:p>
            <a:pPr>
              <a:defRPr/>
            </a:pPr>
            <a:r>
              <a:rPr lang="es-CO" dirty="0" smtClean="0"/>
              <a:t>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Contraloría</a:t>
            </a:r>
            <a:endParaRPr lang="en-US" dirty="0"/>
          </a:p>
        </p:txBody>
      </p:sp>
      <p:sp>
        <p:nvSpPr>
          <p:cNvPr id="4" name="Slide Number Placeholder 3"/>
          <p:cNvSpPr>
            <a:spLocks noGrp="1"/>
          </p:cNvSpPr>
          <p:nvPr>
            <p:ph type="sldNum" sz="quarter" idx="10"/>
          </p:nvPr>
        </p:nvSpPr>
        <p:spPr/>
        <p:txBody>
          <a:bodyPr/>
          <a:lstStyle/>
          <a:p>
            <a:pPr>
              <a:defRPr/>
            </a:pPr>
            <a:r>
              <a:rPr lang="en-US" dirty="0" smtClean="0"/>
              <a:t>18</a:t>
            </a:r>
            <a:endParaRPr lang="en-US" dirty="0"/>
          </a:p>
        </p:txBody>
      </p:sp>
      <p:pic>
        <p:nvPicPr>
          <p:cNvPr id="417794" name="Picture 2"/>
          <p:cNvPicPr>
            <a:picLocks noChangeAspect="1" noChangeArrowheads="1"/>
          </p:cNvPicPr>
          <p:nvPr/>
        </p:nvPicPr>
        <p:blipFill>
          <a:blip r:embed="rId2" cstate="print"/>
          <a:srcRect/>
          <a:stretch>
            <a:fillRect/>
          </a:stretch>
        </p:blipFill>
        <p:spPr bwMode="auto">
          <a:xfrm>
            <a:off x="762000" y="1219200"/>
            <a:ext cx="3591790" cy="4724400"/>
          </a:xfrm>
          <a:prstGeom prst="rect">
            <a:avLst/>
          </a:prstGeom>
          <a:noFill/>
        </p:spPr>
      </p:pic>
      <p:pic>
        <p:nvPicPr>
          <p:cNvPr id="417795" name="Picture 3"/>
          <p:cNvPicPr>
            <a:picLocks noChangeAspect="1" noChangeArrowheads="1"/>
          </p:cNvPicPr>
          <p:nvPr/>
        </p:nvPicPr>
        <p:blipFill>
          <a:blip r:embed="rId3" cstate="print"/>
          <a:srcRect/>
          <a:stretch>
            <a:fillRect/>
          </a:stretch>
        </p:blipFill>
        <p:spPr bwMode="auto">
          <a:xfrm>
            <a:off x="4267200" y="1219200"/>
            <a:ext cx="3810000" cy="493058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smtClean="0"/>
              <a:t>19</a:t>
            </a:r>
            <a:endParaRPr lang="en-US" dirty="0"/>
          </a:p>
        </p:txBody>
      </p:sp>
      <p:pic>
        <p:nvPicPr>
          <p:cNvPr id="5" name="Picture 4"/>
          <p:cNvPicPr>
            <a:picLocks noChangeAspect="1"/>
          </p:cNvPicPr>
          <p:nvPr/>
        </p:nvPicPr>
        <p:blipFill>
          <a:blip r:embed="rId2" cstate="print"/>
          <a:stretch>
            <a:fillRect/>
          </a:stretch>
        </p:blipFill>
        <p:spPr>
          <a:xfrm>
            <a:off x="0" y="699407"/>
            <a:ext cx="9144000" cy="5548993"/>
          </a:xfrm>
          <a:prstGeom prst="rect">
            <a:avLst/>
          </a:prstGeom>
        </p:spPr>
      </p:pic>
      <p:sp>
        <p:nvSpPr>
          <p:cNvPr id="6" name="TextBox 5"/>
          <p:cNvSpPr txBox="1"/>
          <p:nvPr/>
        </p:nvSpPr>
        <p:spPr>
          <a:xfrm>
            <a:off x="1219200" y="6477000"/>
            <a:ext cx="5638800" cy="230832"/>
          </a:xfrm>
          <a:prstGeom prst="rect">
            <a:avLst/>
          </a:prstGeom>
          <a:noFill/>
        </p:spPr>
        <p:txBody>
          <a:bodyPr wrap="square">
            <a:spAutoFit/>
          </a:bodyPr>
          <a:lstStyle/>
          <a:p>
            <a:pPr>
              <a:defRPr/>
            </a:pPr>
            <a:r>
              <a:rPr lang="en-US" sz="900" dirty="0">
                <a:solidFill>
                  <a:srgbClr val="003958"/>
                </a:solidFill>
                <a:latin typeface="+mj-lt"/>
              </a:rPr>
              <a:t>Source: </a:t>
            </a:r>
            <a:r>
              <a:rPr lang="en-US" sz="900" dirty="0" smtClean="0">
                <a:solidFill>
                  <a:srgbClr val="003958"/>
                </a:solidFill>
                <a:latin typeface="+mj-lt"/>
              </a:rPr>
              <a:t> Annex 2 of Claimants’ Rejoinder on Jurisdiction, February 4, 2015</a:t>
            </a:r>
            <a:endParaRPr lang="en-US" sz="900" dirty="0">
              <a:latin typeface="+mj-lt"/>
            </a:endParaRPr>
          </a:p>
        </p:txBody>
      </p:sp>
      <p:sp>
        <p:nvSpPr>
          <p:cNvPr id="2" name="Title 1"/>
          <p:cNvSpPr>
            <a:spLocks noGrp="1"/>
          </p:cNvSpPr>
          <p:nvPr>
            <p:ph type="title"/>
          </p:nvPr>
        </p:nvSpPr>
        <p:spPr>
          <a:xfrm>
            <a:off x="504825" y="-76200"/>
            <a:ext cx="8135938" cy="1143000"/>
          </a:xfrm>
        </p:spPr>
        <p:txBody>
          <a:bodyPr/>
          <a:lstStyle/>
          <a:p>
            <a:r>
              <a:rPr lang="en-US" dirty="0" smtClean="0"/>
              <a:t>Procedural History of Claimants’ Lots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of Decree of Public Interest</a:t>
            </a:r>
            <a:endParaRPr lang="en-US" dirty="0"/>
          </a:p>
        </p:txBody>
      </p:sp>
      <p:sp>
        <p:nvSpPr>
          <p:cNvPr id="3" name="Content Placeholder 2"/>
          <p:cNvSpPr>
            <a:spLocks noGrp="1"/>
          </p:cNvSpPr>
          <p:nvPr>
            <p:ph idx="1"/>
          </p:nvPr>
        </p:nvSpPr>
        <p:spPr/>
        <p:txBody>
          <a:bodyPr/>
          <a:lstStyle/>
          <a:p>
            <a:pPr>
              <a:buNone/>
            </a:pPr>
            <a:r>
              <a:rPr lang="en-US" dirty="0" smtClean="0"/>
              <a:t>“Q. In direct examination, Doctora, Ms. McCandless asked you what happens in the event that a Decree of Expropriation is not issued within a year of the Decree of Public Interest.  And I understood your answer to be that it expires; is that correct? </a:t>
            </a:r>
          </a:p>
          <a:p>
            <a:pPr>
              <a:buNone/>
            </a:pPr>
            <a:endParaRPr lang="en-US" dirty="0" smtClean="0"/>
          </a:p>
          <a:p>
            <a:pPr marL="457200" indent="-457200">
              <a:buAutoNum type="alphaUcPeriod"/>
            </a:pPr>
            <a:r>
              <a:rPr lang="en-US" dirty="0" smtClean="0"/>
              <a:t>Yes. It expires on its own. It ceases to have any value.”</a:t>
            </a:r>
          </a:p>
          <a:p>
            <a:pPr marL="457200" indent="-457200">
              <a:buNone/>
            </a:pPr>
            <a:r>
              <a:rPr lang="en-US" dirty="0" smtClean="0"/>
              <a:t>(Engl. Tr. 659:1-8) (Chaves)</a:t>
            </a:r>
            <a:endParaRPr lang="en-US" dirty="0"/>
          </a:p>
        </p:txBody>
      </p:sp>
      <p:sp>
        <p:nvSpPr>
          <p:cNvPr id="4" name="Slide Number Placeholder 3"/>
          <p:cNvSpPr>
            <a:spLocks noGrp="1"/>
          </p:cNvSpPr>
          <p:nvPr>
            <p:ph type="sldNum" sz="quarter" idx="10"/>
          </p:nvPr>
        </p:nvSpPr>
        <p:spPr/>
        <p:txBody>
          <a:bodyPr/>
          <a:lstStyle/>
          <a:p>
            <a:pPr>
              <a:defRPr/>
            </a:pPr>
            <a:r>
              <a:rPr lang="en-US" dirty="0" smtClean="0"/>
              <a:t>20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Claimants’ Claims Fall Outside the Tribunal’s Jurisdiction</a:t>
            </a:r>
            <a:endParaRPr lang="en-US" dirty="0"/>
          </a:p>
        </p:txBody>
      </p:sp>
      <p:sp>
        <p:nvSpPr>
          <p:cNvPr id="3" name="Content Placeholder 2"/>
          <p:cNvSpPr>
            <a:spLocks noGrp="1"/>
          </p:cNvSpPr>
          <p:nvPr>
            <p:ph idx="1"/>
          </p:nvPr>
        </p:nvSpPr>
        <p:spPr>
          <a:xfrm>
            <a:off x="504825" y="1219200"/>
            <a:ext cx="8181975" cy="4953000"/>
          </a:xfrm>
        </p:spPr>
        <p:txBody>
          <a:bodyPr/>
          <a:lstStyle/>
          <a:p>
            <a:r>
              <a:rPr lang="en-US" sz="1200" dirty="0" smtClean="0">
                <a:latin typeface="+mj-lt"/>
              </a:rPr>
              <a:t>“Thus, commencing with the Constitutional Court’s decision in </a:t>
            </a:r>
            <a:r>
              <a:rPr lang="en-US" sz="1200" b="1" dirty="0" smtClean="0">
                <a:solidFill>
                  <a:srgbClr val="FF0000"/>
                </a:solidFill>
                <a:latin typeface="+mj-lt"/>
              </a:rPr>
              <a:t>May 2008 </a:t>
            </a:r>
            <a:r>
              <a:rPr lang="en-US" sz="1200" dirty="0" smtClean="0">
                <a:latin typeface="+mj-lt"/>
              </a:rPr>
              <a:t>directing MINAE to expropriate the land and concluding with the Constitutional Court’s clarification of </a:t>
            </a:r>
            <a:r>
              <a:rPr lang="en-US" sz="1200" b="1" dirty="0" smtClean="0">
                <a:solidFill>
                  <a:srgbClr val="FF0000"/>
                </a:solidFill>
                <a:latin typeface="+mj-lt"/>
              </a:rPr>
              <a:t>27 March 2009</a:t>
            </a:r>
            <a:r>
              <a:rPr lang="en-US" sz="1200" dirty="0" smtClean="0">
                <a:latin typeface="+mj-lt"/>
              </a:rPr>
              <a:t>, the Respondent</a:t>
            </a:r>
            <a:r>
              <a:rPr lang="en-US" sz="1200" b="1" u="sng" dirty="0" smtClean="0">
                <a:latin typeface="+mj-lt"/>
              </a:rPr>
              <a:t> completed the creeping expropriation</a:t>
            </a:r>
            <a:r>
              <a:rPr lang="en-US" sz="1200" dirty="0" smtClean="0">
                <a:latin typeface="+mj-lt"/>
              </a:rPr>
              <a:t> of the rest of the Claimants’ properties.”</a:t>
            </a:r>
          </a:p>
          <a:p>
            <a:pPr>
              <a:buNone/>
            </a:pPr>
            <a:r>
              <a:rPr lang="en-US" sz="1200" dirty="0" smtClean="0">
                <a:latin typeface="+mj-lt"/>
              </a:rPr>
              <a:t>	 (Claimants’ Memorial at para. 213)</a:t>
            </a:r>
          </a:p>
          <a:p>
            <a:r>
              <a:rPr lang="en-US" sz="1200" dirty="0" smtClean="0">
                <a:latin typeface="+mj-lt"/>
              </a:rPr>
              <a:t>“[T]he Respondent has maintained measures </a:t>
            </a:r>
            <a:r>
              <a:rPr lang="en-US" sz="1200" b="1" u="sng" dirty="0" smtClean="0">
                <a:latin typeface="+mj-lt"/>
              </a:rPr>
              <a:t>tantamount to expropriation</a:t>
            </a:r>
            <a:r>
              <a:rPr lang="en-US" sz="1200" b="1" dirty="0" smtClean="0">
                <a:latin typeface="+mj-lt"/>
              </a:rPr>
              <a:t> </a:t>
            </a:r>
            <a:r>
              <a:rPr lang="en-US" sz="1200" dirty="0" smtClean="0">
                <a:latin typeface="+mj-lt"/>
              </a:rPr>
              <a:t>of most of the Claimants’ investments, which began with a decision of the Constitutional Court, rendered on </a:t>
            </a:r>
            <a:r>
              <a:rPr lang="en-US" sz="1200" b="1" dirty="0" smtClean="0">
                <a:solidFill>
                  <a:srgbClr val="FF0000"/>
                </a:solidFill>
                <a:latin typeface="+mj-lt"/>
              </a:rPr>
              <a:t>23 May 2008 </a:t>
            </a:r>
            <a:r>
              <a:rPr lang="en-US" sz="1200" dirty="0" smtClean="0">
                <a:latin typeface="+mj-lt"/>
              </a:rPr>
              <a:t>and </a:t>
            </a:r>
            <a:r>
              <a:rPr lang="en-US" sz="1200" b="1" u="sng" dirty="0" smtClean="0">
                <a:latin typeface="+mj-lt"/>
              </a:rPr>
              <a:t>crystallized</a:t>
            </a:r>
            <a:r>
              <a:rPr lang="en-US" sz="1200" b="1" dirty="0" smtClean="0">
                <a:latin typeface="+mj-lt"/>
              </a:rPr>
              <a:t> </a:t>
            </a:r>
            <a:r>
              <a:rPr lang="en-US" sz="1200" dirty="0" smtClean="0">
                <a:latin typeface="+mj-lt"/>
              </a:rPr>
              <a:t>with an [order] of the Minister for MINAE on </a:t>
            </a:r>
            <a:r>
              <a:rPr lang="en-US" sz="1200" b="1" dirty="0" smtClean="0">
                <a:solidFill>
                  <a:srgbClr val="FF0000"/>
                </a:solidFill>
                <a:latin typeface="+mj-lt"/>
              </a:rPr>
              <a:t>19 March 2010</a:t>
            </a:r>
            <a:r>
              <a:rPr lang="en-US" sz="1200" dirty="0" smtClean="0">
                <a:latin typeface="+mj-lt"/>
              </a:rPr>
              <a:t>, in which he ordered his staff to terminate all pending environmental viability permit applications, and never accept another, for lots deemed to [be] inside of the BNMP’s 125 Meter restricted zone.”  </a:t>
            </a:r>
          </a:p>
          <a:p>
            <a:pPr lvl="0">
              <a:buNone/>
            </a:pPr>
            <a:r>
              <a:rPr lang="en-US" sz="1200" dirty="0" smtClean="0">
                <a:latin typeface="+mj-lt"/>
              </a:rPr>
              <a:t> 	(Claimants’ Memorial at para. 192)</a:t>
            </a:r>
          </a:p>
          <a:p>
            <a:r>
              <a:rPr lang="en-US" sz="1200" dirty="0" smtClean="0">
                <a:solidFill>
                  <a:srgbClr val="003958"/>
                </a:solidFill>
                <a:latin typeface="+mj-lt"/>
              </a:rPr>
              <a:t> “[T]he answer to the question of when </a:t>
            </a:r>
            <a:r>
              <a:rPr lang="en-US" sz="1200" b="1" u="sng" dirty="0" smtClean="0">
                <a:solidFill>
                  <a:srgbClr val="003958"/>
                </a:solidFill>
                <a:latin typeface="+mj-lt"/>
              </a:rPr>
              <a:t>the composite impact of Respondent’s measure substantially deprived</a:t>
            </a:r>
            <a:r>
              <a:rPr lang="en-US" sz="1200" dirty="0" smtClean="0">
                <a:solidFill>
                  <a:srgbClr val="003958"/>
                </a:solidFill>
                <a:latin typeface="+mj-lt"/>
              </a:rPr>
              <a:t> </a:t>
            </a:r>
            <a:r>
              <a:rPr lang="en-US" sz="1200" b="1" u="sng" dirty="0" smtClean="0">
                <a:solidFill>
                  <a:srgbClr val="003958"/>
                </a:solidFill>
                <a:latin typeface="+mj-lt"/>
              </a:rPr>
              <a:t>the Claimants </a:t>
            </a:r>
            <a:r>
              <a:rPr lang="en-US" sz="1200" dirty="0" smtClean="0">
                <a:solidFill>
                  <a:srgbClr val="003958"/>
                </a:solidFill>
                <a:latin typeface="+mj-lt"/>
              </a:rPr>
              <a:t>of their use and enjoyment of their property rights and interests in their investments was on or about </a:t>
            </a:r>
            <a:r>
              <a:rPr lang="en-US" sz="1200" b="1" dirty="0" smtClean="0">
                <a:solidFill>
                  <a:srgbClr val="FF0000"/>
                </a:solidFill>
                <a:latin typeface="+mj-lt"/>
              </a:rPr>
              <a:t>19 March 2010</a:t>
            </a:r>
            <a:r>
              <a:rPr lang="en-US" sz="1200" dirty="0" smtClean="0">
                <a:solidFill>
                  <a:srgbClr val="003958"/>
                </a:solidFill>
                <a:latin typeface="+mj-lt"/>
              </a:rPr>
              <a:t>” </a:t>
            </a:r>
          </a:p>
          <a:p>
            <a:pPr>
              <a:buNone/>
            </a:pPr>
            <a:r>
              <a:rPr lang="en-US" sz="1200" dirty="0" smtClean="0">
                <a:solidFill>
                  <a:srgbClr val="003958"/>
                </a:solidFill>
                <a:latin typeface="+mj-lt"/>
              </a:rPr>
              <a:t>	(Claimants’ Memorial at para. 221)</a:t>
            </a:r>
          </a:p>
          <a:p>
            <a:r>
              <a:rPr lang="en-US" sz="1200" dirty="0" smtClean="0">
                <a:latin typeface="+mj-lt"/>
              </a:rPr>
              <a:t>As indicated above, nine of the Claimants’ lots have been subjected to direct expropriation, effected by the Respondent when it transferred title in each respective lot to itself, from an enterprise owned and controlled a Claimant. All such direct expropriations either took place as part of the ongoing exercise of the Respondent’s municipal expropriation regime having reached the appropriate stage or as a result of a Claimant filing a waiver with the Court in order to participate in the instant arbitration. . . . Consistent with customary international law practice, it is at that point that the State takes possession of the land, thereby satisfying the customary requirements of a direct taking.</a:t>
            </a:r>
          </a:p>
          <a:p>
            <a:pPr>
              <a:buNone/>
            </a:pPr>
            <a:r>
              <a:rPr lang="en-US" sz="1200" dirty="0" smtClean="0">
                <a:latin typeface="+mj-lt"/>
              </a:rPr>
              <a:t>	 (Claimants’ Memorial on the Merits at paras. 206-20</a:t>
            </a:r>
            <a:r>
              <a:rPr lang="en-US" sz="1200" dirty="0" smtClean="0"/>
              <a:t>7)</a:t>
            </a:r>
          </a:p>
          <a:p>
            <a:pPr>
              <a:buNone/>
            </a:pPr>
            <a:endParaRPr lang="en-US" sz="1200" dirty="0" smtClean="0">
              <a:solidFill>
                <a:srgbClr val="003958"/>
              </a:solidFill>
              <a:latin typeface="+mj-lt"/>
            </a:endParaRPr>
          </a:p>
          <a:p>
            <a:pPr lvl="0">
              <a:buNone/>
            </a:pPr>
            <a:endParaRPr lang="en-US" sz="1200" dirty="0" smtClean="0">
              <a:latin typeface="+mj-lt"/>
            </a:endParaRPr>
          </a:p>
          <a:p>
            <a:pPr>
              <a:buNone/>
            </a:pPr>
            <a:endParaRPr lang="en-US" sz="1200" dirty="0" smtClean="0">
              <a:latin typeface="+mj-lt"/>
            </a:endParaRPr>
          </a:p>
          <a:p>
            <a:endParaRPr lang="en-US" sz="16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21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Mondev Award</a:t>
            </a:r>
            <a:endParaRPr lang="en-US" dirty="0"/>
          </a:p>
        </p:txBody>
      </p:sp>
      <p:sp>
        <p:nvSpPr>
          <p:cNvPr id="3" name="Content Placeholder 2"/>
          <p:cNvSpPr>
            <a:spLocks noGrp="1"/>
          </p:cNvSpPr>
          <p:nvPr>
            <p:ph idx="1"/>
          </p:nvPr>
        </p:nvSpPr>
        <p:spPr/>
        <p:txBody>
          <a:bodyPr/>
          <a:lstStyle/>
          <a:p>
            <a:pPr marL="182880" indent="0">
              <a:buNone/>
            </a:pPr>
            <a:r>
              <a:rPr lang="en-US" sz="2400" dirty="0" smtClean="0">
                <a:latin typeface="+mj-lt"/>
              </a:rPr>
              <a:t>“In this respect it should be noted that Article 1110 requires that the nationalization or expropriation be ‘on payment of compensation in accordance with paragraphs 2 through 6.’ The word ‘on’ should be interpreted to require that the payment be clearly offered, or be available as compensation for taking through a readily available procedure, at the time of the taking.”</a:t>
            </a:r>
          </a:p>
          <a:p>
            <a:pPr marL="182880" indent="0">
              <a:buNone/>
            </a:pPr>
            <a:r>
              <a:rPr lang="en-US" dirty="0" smtClean="0">
                <a:latin typeface="+mj-lt"/>
              </a:rPr>
              <a:t>(Mondev Int’l LTD v. United States of America, ICSID Case No. ARB(AF)/99/2, Award, ¶ 72 (11 October 2002).</a:t>
            </a:r>
            <a:endParaRPr lang="en-US"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22</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135938" cy="1143000"/>
          </a:xfrm>
        </p:spPr>
        <p:txBody>
          <a:bodyPr/>
          <a:lstStyle/>
          <a:p>
            <a:r>
              <a:rPr lang="en-US" dirty="0" smtClean="0"/>
              <a:t>Claimants’ Financial Benefit</a:t>
            </a:r>
            <a:endParaRPr lang="en-US" dirty="0"/>
          </a:p>
        </p:txBody>
      </p:sp>
      <p:sp>
        <p:nvSpPr>
          <p:cNvPr id="3" name="Content Placeholder 2"/>
          <p:cNvSpPr>
            <a:spLocks noGrp="1"/>
          </p:cNvSpPr>
          <p:nvPr>
            <p:ph idx="1"/>
          </p:nvPr>
        </p:nvSpPr>
        <p:spPr>
          <a:xfrm>
            <a:off x="504825" y="990600"/>
            <a:ext cx="8181975" cy="5257800"/>
          </a:xfrm>
        </p:spPr>
        <p:txBody>
          <a:bodyPr/>
          <a:lstStyle/>
          <a:p>
            <a:pPr marL="0" indent="0">
              <a:buNone/>
            </a:pPr>
            <a:endParaRPr lang="en-US" sz="2400" dirty="0" smtClean="0">
              <a:latin typeface="+mj-lt"/>
            </a:endParaRPr>
          </a:p>
          <a:p>
            <a:pPr marL="0" indent="0">
              <a:buNone/>
            </a:pPr>
            <a:r>
              <a:rPr lang="en-US" sz="2400" dirty="0" smtClean="0">
                <a:latin typeface="+mj-lt"/>
              </a:rPr>
              <a:t>“Q. Mr. Berkowitz, half a million colones, would that be about, give or take, $1,000?</a:t>
            </a:r>
          </a:p>
          <a:p>
            <a:pPr marL="0" indent="0">
              <a:buNone/>
            </a:pPr>
            <a:r>
              <a:rPr lang="en-US" sz="2400" dirty="0" smtClean="0">
                <a:latin typeface="+mj-lt"/>
              </a:rPr>
              <a:t>A. That's correct.</a:t>
            </a:r>
          </a:p>
          <a:p>
            <a:pPr marL="0" indent="0">
              <a:buNone/>
            </a:pPr>
            <a:r>
              <a:rPr lang="en-US" sz="2400" dirty="0" smtClean="0">
                <a:latin typeface="+mj-lt"/>
              </a:rPr>
              <a:t>Q. And if the administrative appraisal is 20 million, give or take, in some cases above 20 million, in some cases just below 20 million colones, then the administrative appraisal is about 40 times higher than the purchase price; is that correct? </a:t>
            </a:r>
          </a:p>
          <a:p>
            <a:pPr marL="0" indent="-457200">
              <a:buAutoNum type="alphaUcPeriod"/>
            </a:pPr>
            <a:r>
              <a:rPr lang="en-US" sz="2400" dirty="0" smtClean="0">
                <a:latin typeface="+mj-lt"/>
              </a:rPr>
              <a:t>Forty times higher than what the purchase price was registered.” </a:t>
            </a:r>
          </a:p>
          <a:p>
            <a:pPr marL="0" indent="-457200">
              <a:buNone/>
            </a:pPr>
            <a:r>
              <a:rPr lang="en-US" sz="2400" dirty="0" smtClean="0">
                <a:latin typeface="+mj-lt"/>
              </a:rPr>
              <a:t>(Engl. Tr. 430:13-19) (Berkowitz)</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23</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 Rica’s Conservation Efforts</a:t>
            </a:r>
            <a:endParaRPr lang="en-US" dirty="0"/>
          </a:p>
        </p:txBody>
      </p:sp>
      <p:sp>
        <p:nvSpPr>
          <p:cNvPr id="3" name="Content Placeholder 2"/>
          <p:cNvSpPr>
            <a:spLocks noGrp="1"/>
          </p:cNvSpPr>
          <p:nvPr>
            <p:ph idx="1"/>
          </p:nvPr>
        </p:nvSpPr>
        <p:spPr>
          <a:xfrm>
            <a:off x="504825" y="1219200"/>
            <a:ext cx="8181975" cy="4953000"/>
          </a:xfrm>
        </p:spPr>
        <p:txBody>
          <a:bodyPr/>
          <a:lstStyle/>
          <a:p>
            <a:pPr marL="0">
              <a:buNone/>
            </a:pPr>
            <a:r>
              <a:rPr lang="en-US" sz="1600" dirty="0" smtClean="0">
                <a:latin typeface="+mj-lt"/>
              </a:rPr>
              <a:t>“Q. What you're saying is, urban development may be  harmful to the nesting of the turtles, and, in fact, in most cases, is unless it is careful and strictly controlled. Is that generalization more or less correct?</a:t>
            </a:r>
          </a:p>
          <a:p>
            <a:pPr marL="0">
              <a:buAutoNum type="alphaUcPeriod"/>
            </a:pPr>
            <a:r>
              <a:rPr lang="en-US" sz="1600" dirty="0" smtClean="0">
                <a:latin typeface="+mj-lt"/>
              </a:rPr>
              <a:t>It's very close to being correct, yes.” </a:t>
            </a:r>
          </a:p>
          <a:p>
            <a:pPr marL="0">
              <a:buNone/>
            </a:pPr>
            <a:r>
              <a:rPr lang="en-US" sz="1600" dirty="0" smtClean="0">
                <a:latin typeface="+mj-lt"/>
              </a:rPr>
              <a:t>(Engl. Tr. 471: 5-10)</a:t>
            </a:r>
            <a:r>
              <a:rPr lang="en-US" sz="1600" dirty="0" smtClean="0">
                <a:solidFill>
                  <a:srgbClr val="003958"/>
                </a:solidFill>
                <a:latin typeface="Book Antiqua"/>
              </a:rPr>
              <a:t> (Rusenko)</a:t>
            </a:r>
            <a:endParaRPr lang="en-US" sz="1600" dirty="0" smtClean="0">
              <a:latin typeface="+mj-lt"/>
            </a:endParaRPr>
          </a:p>
          <a:p>
            <a:pPr marL="0">
              <a:buAutoNum type="alphaUcPeriod"/>
            </a:pPr>
            <a:endParaRPr lang="en-US" sz="1600" dirty="0" smtClean="0">
              <a:latin typeface="+mj-lt"/>
            </a:endParaRPr>
          </a:p>
          <a:p>
            <a:pPr marL="0">
              <a:buNone/>
            </a:pPr>
            <a:r>
              <a:rPr lang="en-US" sz="1600" dirty="0" smtClean="0">
                <a:latin typeface="+mj-lt"/>
              </a:rPr>
              <a:t>“Q. . . as I understand from your testimony, you do agree that expropriating private property within the 75 meters is a measure that does protect the turtles?</a:t>
            </a:r>
          </a:p>
          <a:p>
            <a:pPr marL="0">
              <a:buAutoNum type="alphaUcPeriod"/>
            </a:pPr>
            <a:r>
              <a:rPr lang="en-US" sz="1600" dirty="0" smtClean="0">
                <a:latin typeface="+mj-lt"/>
              </a:rPr>
              <a:t>That's correct.” </a:t>
            </a:r>
          </a:p>
          <a:p>
            <a:pPr marL="0">
              <a:buNone/>
            </a:pPr>
            <a:r>
              <a:rPr lang="en-US" sz="1600" dirty="0" smtClean="0">
                <a:latin typeface="+mj-lt"/>
              </a:rPr>
              <a:t>(Engl. Tr. 472: 14-18)</a:t>
            </a:r>
            <a:r>
              <a:rPr lang="en-US" sz="1600" dirty="0" smtClean="0">
                <a:solidFill>
                  <a:srgbClr val="003958"/>
                </a:solidFill>
                <a:latin typeface="Book Antiqua"/>
              </a:rPr>
              <a:t> (Rusenko)</a:t>
            </a:r>
            <a:endParaRPr lang="en-US" sz="1600" dirty="0" smtClean="0">
              <a:latin typeface="+mj-lt"/>
            </a:endParaRPr>
          </a:p>
          <a:p>
            <a:pPr marL="0">
              <a:buAutoNum type="alphaUcPeriod"/>
            </a:pPr>
            <a:endParaRPr lang="en-US" sz="1600" dirty="0" smtClean="0">
              <a:latin typeface="+mj-lt"/>
            </a:endParaRPr>
          </a:p>
          <a:p>
            <a:pPr marL="0">
              <a:buNone/>
            </a:pPr>
            <a:r>
              <a:rPr lang="en-US" sz="1600" dirty="0" smtClean="0">
                <a:latin typeface="+mj-lt"/>
              </a:rPr>
              <a:t>“Q. Do you have any reason to doubt, Dr. Rusenko, that the Government of Costa Rica was willing and interested in making a genuine effort to protect the turtles?</a:t>
            </a:r>
          </a:p>
          <a:p>
            <a:pPr marL="0">
              <a:buAutoNum type="alphaUcPeriod"/>
            </a:pPr>
            <a:r>
              <a:rPr lang="en-US" sz="1600" dirty="0" smtClean="0">
                <a:latin typeface="+mj-lt"/>
              </a:rPr>
              <a:t>No, I don't.” </a:t>
            </a:r>
          </a:p>
          <a:p>
            <a:pPr marL="0">
              <a:buNone/>
            </a:pPr>
            <a:r>
              <a:rPr lang="en-US" sz="1600" dirty="0" smtClean="0">
                <a:latin typeface="+mj-lt"/>
              </a:rPr>
              <a:t>(Engl. Tr. 475: 4-8) (Rusenko)</a:t>
            </a:r>
          </a:p>
          <a:p>
            <a:pPr>
              <a:buAutoNum type="alphaUcPeriod"/>
            </a:pPr>
            <a:endParaRPr lang="en-US" sz="1600" dirty="0" smtClean="0">
              <a:latin typeface="+mj-lt"/>
            </a:endParaRPr>
          </a:p>
          <a:p>
            <a:pPr>
              <a:buAutoNum type="alphaUcPeriod"/>
            </a:pPr>
            <a:endParaRPr lang="en-US" sz="16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24</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17.2 of CAFTA</a:t>
            </a:r>
            <a:endParaRPr lang="en-US" dirty="0"/>
          </a:p>
        </p:txBody>
      </p:sp>
      <p:sp>
        <p:nvSpPr>
          <p:cNvPr id="3" name="Content Placeholder 2"/>
          <p:cNvSpPr>
            <a:spLocks noGrp="1"/>
          </p:cNvSpPr>
          <p:nvPr>
            <p:ph idx="1"/>
          </p:nvPr>
        </p:nvSpPr>
        <p:spPr>
          <a:xfrm>
            <a:off x="504825" y="914400"/>
            <a:ext cx="8181975" cy="5257800"/>
          </a:xfrm>
        </p:spPr>
        <p:txBody>
          <a:bodyPr anchor="ctr"/>
          <a:lstStyle/>
          <a:p>
            <a:pPr marL="0">
              <a:buNone/>
            </a:pPr>
            <a:r>
              <a:rPr lang="en-US" sz="1400" b="1" dirty="0" smtClean="0"/>
              <a:t>Article 17.2: Enforcement of Environmental Laws</a:t>
            </a:r>
          </a:p>
          <a:p>
            <a:pPr marL="0">
              <a:buNone/>
            </a:pPr>
            <a:endParaRPr lang="en-US" sz="1400" dirty="0" smtClean="0">
              <a:latin typeface="+mj-lt"/>
            </a:endParaRPr>
          </a:p>
          <a:p>
            <a:pPr marL="0">
              <a:buNone/>
            </a:pPr>
            <a:r>
              <a:rPr lang="en-US" sz="1400" dirty="0" smtClean="0">
                <a:latin typeface="+mj-lt"/>
              </a:rPr>
              <a:t>1. 	(a)	 A Party shall not fail to effectively enforce its environmental laws, through a 		sustained or recurring course of action or inaction, in a manner affecting trade 		between the Parties, after the date of entry into force of this Agreement.</a:t>
            </a:r>
          </a:p>
          <a:p>
            <a:pPr marL="0">
              <a:buNone/>
            </a:pPr>
            <a:r>
              <a:rPr lang="en-US" sz="1400" dirty="0" smtClean="0">
                <a:latin typeface="+mj-lt"/>
              </a:rPr>
              <a:t>	(b) 	The Parties recognize that each Party retains the right to exercise discretion 		with respect to investigatory, prosecutorial, regulatory, and compliance 		matters and to make decisions regarding the allocation of resources to 		enforcement with respect to other environmental matters determined to have 		higher priorities. Accordingly, the Parties understand that a Party is in 		compliance with subparagraph (a) where a course of action or inaction reflects 		a reasonable exercise of such discretion, or results from a bona fide decision 		regarding the allocation of resources.</a:t>
            </a:r>
          </a:p>
          <a:p>
            <a:pPr marL="0">
              <a:buNone/>
            </a:pPr>
            <a:endParaRPr lang="en-US" sz="1400" dirty="0" smtClean="0">
              <a:latin typeface="+mj-lt"/>
            </a:endParaRPr>
          </a:p>
          <a:p>
            <a:pPr marL="0">
              <a:buNone/>
            </a:pPr>
            <a:r>
              <a:rPr lang="en-US" sz="1400" dirty="0" smtClean="0">
                <a:latin typeface="+mj-lt"/>
              </a:rPr>
              <a:t>2.	 The Parties recognize that it is inappropriate to encourage trade or investment by weakening or reducing the protections afforded in domestic environmental laws. Accordingly, each Party shall strive to ensure that it does not waive or otherwise derogate from, or offer to waive or otherwise derogate from, such laws in a manner that weakens or reduces the protections afforded in those laws as an encouragement for trade with another Party, or as an encouragement for the establishment, acquisition, expansion, or retention of an investment in its territory.</a:t>
            </a:r>
            <a:endParaRPr lang="en-US" sz="1400" dirty="0"/>
          </a:p>
        </p:txBody>
      </p:sp>
      <p:sp>
        <p:nvSpPr>
          <p:cNvPr id="4" name="Slide Number Placeholder 3"/>
          <p:cNvSpPr>
            <a:spLocks noGrp="1"/>
          </p:cNvSpPr>
          <p:nvPr>
            <p:ph type="sldNum" sz="quarter" idx="10"/>
          </p:nvPr>
        </p:nvSpPr>
        <p:spPr/>
        <p:txBody>
          <a:bodyPr/>
          <a:lstStyle/>
          <a:p>
            <a:pPr>
              <a:defRPr/>
            </a:pPr>
            <a:r>
              <a:rPr lang="en-US" dirty="0" smtClean="0"/>
              <a:t>25</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Damages</a:t>
            </a:r>
            <a:endParaRPr lang="en-US" dirty="0"/>
          </a:p>
        </p:txBody>
      </p:sp>
      <p:sp>
        <p:nvSpPr>
          <p:cNvPr id="3" name="Content Placeholder 2"/>
          <p:cNvSpPr>
            <a:spLocks noGrp="1"/>
          </p:cNvSpPr>
          <p:nvPr>
            <p:ph idx="1"/>
          </p:nvPr>
        </p:nvSpPr>
        <p:spPr/>
        <p:txBody>
          <a:bodyPr/>
          <a:lstStyle/>
          <a:p>
            <a:pPr>
              <a:buNone/>
            </a:pPr>
            <a:endParaRPr lang="en-US" dirty="0" smtClean="0"/>
          </a:p>
          <a:p>
            <a:pPr marL="91440">
              <a:buNone/>
            </a:pPr>
            <a:r>
              <a:rPr lang="en-US" sz="2400" dirty="0" smtClean="0">
                <a:latin typeface="+mj-lt"/>
              </a:rPr>
              <a:t>“Q….[G]iven the difficulty or the challenge that you faced, do you think it’s fair to say that different—people could come up with different conclusions of the valuation for properties in the area? </a:t>
            </a:r>
          </a:p>
          <a:p>
            <a:pPr marL="91440">
              <a:buNone/>
            </a:pPr>
            <a:r>
              <a:rPr lang="en-US" sz="2400" dirty="0" smtClean="0">
                <a:latin typeface="+mj-lt"/>
              </a:rPr>
              <a:t>. . .</a:t>
            </a:r>
          </a:p>
          <a:p>
            <a:pPr marL="91440" indent="-457200">
              <a:buNone/>
            </a:pPr>
            <a:r>
              <a:rPr lang="en-US" sz="2400" dirty="0" smtClean="0">
                <a:latin typeface="+mj-lt"/>
              </a:rPr>
              <a:t> A. Yes, Professional valuers often come up with different opinions of value.” </a:t>
            </a:r>
          </a:p>
          <a:p>
            <a:pPr marL="91440" indent="-457200">
              <a:buNone/>
            </a:pPr>
            <a:r>
              <a:rPr lang="en-US" sz="2400" dirty="0" smtClean="0">
                <a:latin typeface="+mj-lt"/>
              </a:rPr>
              <a:t> (Engl. Tr. 791:17-22 to 792:1-3) (Hedden)</a:t>
            </a:r>
            <a:endParaRPr lang="en-US" sz="2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26</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135938" cy="1143000"/>
          </a:xfrm>
        </p:spPr>
        <p:txBody>
          <a:bodyPr/>
          <a:lstStyle/>
          <a:p>
            <a:r>
              <a:rPr lang="en-US" dirty="0" smtClean="0"/>
              <a:t>Claimants’ Financial Gain</a:t>
            </a:r>
            <a:endParaRPr lang="en-US" dirty="0"/>
          </a:p>
        </p:txBody>
      </p:sp>
      <p:sp>
        <p:nvSpPr>
          <p:cNvPr id="3" name="Content Placeholder 2"/>
          <p:cNvSpPr>
            <a:spLocks noGrp="1"/>
          </p:cNvSpPr>
          <p:nvPr>
            <p:ph idx="1"/>
          </p:nvPr>
        </p:nvSpPr>
        <p:spPr>
          <a:xfrm>
            <a:off x="504825" y="1143000"/>
            <a:ext cx="8181975" cy="5105400"/>
          </a:xfrm>
        </p:spPr>
        <p:txBody>
          <a:bodyPr anchor="ctr"/>
          <a:lstStyle/>
          <a:p>
            <a:pPr marL="0" indent="0">
              <a:buNone/>
            </a:pPr>
            <a:r>
              <a:rPr lang="en-US" sz="2400" dirty="0" smtClean="0">
                <a:latin typeface="+mj-lt"/>
              </a:rPr>
              <a:t>“A. So, besides the legal side, the real estate market here was just absolutely booming, you know, skyrocketing. And so these properties were growing in value at an exponential pace. We thought we were in early, and so we thought it was still a good investment opportunity for us to buy at that time.”</a:t>
            </a:r>
          </a:p>
          <a:p>
            <a:pPr marL="0" indent="0">
              <a:buNone/>
            </a:pPr>
            <a:r>
              <a:rPr lang="en-US" sz="2400" dirty="0" smtClean="0">
                <a:latin typeface="+mj-lt"/>
              </a:rPr>
              <a:t>(Engl. Tr. 284:5-10) (Berkowitz)</a:t>
            </a:r>
          </a:p>
          <a:p>
            <a:pPr marL="0" indent="0">
              <a:buNone/>
            </a:pPr>
            <a:endParaRPr lang="en-US" sz="1800" dirty="0" smtClean="0">
              <a:latin typeface="+mj-lt"/>
            </a:endParaRPr>
          </a:p>
          <a:p>
            <a:endParaRPr lang="en-US" sz="18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27</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Claimants’ Conspiracy Theory</a:t>
            </a:r>
            <a:endParaRPr lang="en-US" dirty="0"/>
          </a:p>
        </p:txBody>
      </p:sp>
      <p:sp>
        <p:nvSpPr>
          <p:cNvPr id="3" name="Content Placeholder 2"/>
          <p:cNvSpPr>
            <a:spLocks noGrp="1"/>
          </p:cNvSpPr>
          <p:nvPr>
            <p:ph idx="1"/>
          </p:nvPr>
        </p:nvSpPr>
        <p:spPr/>
        <p:txBody>
          <a:bodyPr anchor="ctr"/>
          <a:lstStyle/>
          <a:p>
            <a:pPr marL="0">
              <a:buNone/>
            </a:pPr>
            <a:r>
              <a:rPr lang="en-US" dirty="0" smtClean="0">
                <a:latin typeface="+mj-lt"/>
              </a:rPr>
              <a:t>“Staying true to Cedarena’s vision statement, the three men decided that Mr. Jurado would use his authority, as Attorney General, to issue a binding interpretation that would effectively read the “</a:t>
            </a:r>
            <a:r>
              <a:rPr lang="en-US" i="1" dirty="0" smtClean="0">
                <a:latin typeface="+mj-lt"/>
              </a:rPr>
              <a:t>aguas adentro</a:t>
            </a:r>
            <a:r>
              <a:rPr lang="en-US" dirty="0" smtClean="0">
                <a:latin typeface="+mj-lt"/>
              </a:rPr>
              <a:t>” amendment out of the 1995 Park Law – simply by labeling it as a typographical error.”</a:t>
            </a:r>
          </a:p>
          <a:p>
            <a:pPr marL="0">
              <a:buNone/>
            </a:pPr>
            <a:r>
              <a:rPr lang="en-US" dirty="0" smtClean="0">
                <a:latin typeface="+mj-lt"/>
              </a:rPr>
              <a:t>(Claimants’ Memorial, para. 145)</a:t>
            </a:r>
          </a:p>
          <a:p>
            <a:pPr>
              <a:buNone/>
            </a:pPr>
            <a:endParaRPr lang="en-US" dirty="0"/>
          </a:p>
        </p:txBody>
      </p:sp>
      <p:sp>
        <p:nvSpPr>
          <p:cNvPr id="4" name="Slide Number Placeholder 3"/>
          <p:cNvSpPr>
            <a:spLocks noGrp="1"/>
          </p:cNvSpPr>
          <p:nvPr>
            <p:ph type="sldNum" sz="quarter" idx="10"/>
          </p:nvPr>
        </p:nvSpPr>
        <p:spPr/>
        <p:txBody>
          <a:bodyPr/>
          <a:lstStyle/>
          <a:p>
            <a:pPr>
              <a:defRPr/>
            </a:pPr>
            <a:r>
              <a:rPr lang="es-CO" dirty="0" smtClean="0"/>
              <a:t>2</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135938" cy="1143000"/>
          </a:xfrm>
        </p:spPr>
        <p:txBody>
          <a:bodyPr/>
          <a:lstStyle/>
          <a:p>
            <a:r>
              <a:rPr lang="en-US" dirty="0" smtClean="0"/>
              <a:t>Claimants’ Financial Gain</a:t>
            </a:r>
            <a:endParaRPr lang="en-US" dirty="0"/>
          </a:p>
        </p:txBody>
      </p:sp>
      <p:sp>
        <p:nvSpPr>
          <p:cNvPr id="3" name="Content Placeholder 2"/>
          <p:cNvSpPr>
            <a:spLocks noGrp="1"/>
          </p:cNvSpPr>
          <p:nvPr>
            <p:ph idx="1"/>
          </p:nvPr>
        </p:nvSpPr>
        <p:spPr>
          <a:xfrm>
            <a:off x="504825" y="1143000"/>
            <a:ext cx="8181975" cy="5105400"/>
          </a:xfrm>
        </p:spPr>
        <p:txBody>
          <a:bodyPr anchor="ctr"/>
          <a:lstStyle/>
          <a:p>
            <a:pPr marL="0" indent="0">
              <a:buNone/>
            </a:pPr>
            <a:r>
              <a:rPr lang="en-US" sz="2000" dirty="0" smtClean="0">
                <a:latin typeface="+mj-lt"/>
              </a:rPr>
              <a:t>“President Bethlehem: Yes. Was there in your mind at the time any appreciation that purchasers coming after you, those to whom you may have wanted to sell the property, would not have had the same robust confidence that you had in your interpretation of the 1991 Decree and the 1995 Law?</a:t>
            </a:r>
          </a:p>
          <a:p>
            <a:pPr marL="0" indent="0">
              <a:buNone/>
            </a:pPr>
            <a:r>
              <a:rPr lang="en-US" sz="2000" dirty="0" smtClean="0">
                <a:latin typeface="+mj-lt"/>
              </a:rPr>
              <a:t>The Witness: You know, I don't think I tried to put myself in their mind. It was very clear to us that we were buying private property titled to the 50-meter line that, that we'd maintain full use and enjoyment of that private property, that the Park extended seaward. So I had no issue with that. Any buyer would be represented by a Costa Rican attorney and would get their advice and make their own decision.”</a:t>
            </a:r>
          </a:p>
          <a:p>
            <a:pPr marL="0" indent="0">
              <a:buNone/>
            </a:pPr>
            <a:r>
              <a:rPr lang="en-US" sz="2000" dirty="0" smtClean="0">
                <a:latin typeface="+mj-lt"/>
              </a:rPr>
              <a:t>(Engl. Tr. 339:13 to 340:5) (Berkowitz)</a:t>
            </a:r>
            <a:endParaRPr lang="en-US" sz="1800" dirty="0" smtClean="0">
              <a:latin typeface="+mj-lt"/>
            </a:endParaRPr>
          </a:p>
        </p:txBody>
      </p:sp>
      <p:sp>
        <p:nvSpPr>
          <p:cNvPr id="4" name="Slide Number Placeholder 3"/>
          <p:cNvSpPr>
            <a:spLocks noGrp="1"/>
          </p:cNvSpPr>
          <p:nvPr>
            <p:ph type="sldNum" sz="quarter" idx="10"/>
          </p:nvPr>
        </p:nvSpPr>
        <p:spPr/>
        <p:txBody>
          <a:bodyPr/>
          <a:lstStyle/>
          <a:p>
            <a:pPr>
              <a:defRPr/>
            </a:pPr>
            <a:r>
              <a:rPr lang="en-US" dirty="0" smtClean="0"/>
              <a:t>28</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Financial Gain</a:t>
            </a:r>
            <a:endParaRPr lang="en-US" sz="2800" dirty="0"/>
          </a:p>
        </p:txBody>
      </p:sp>
      <p:sp>
        <p:nvSpPr>
          <p:cNvPr id="3" name="Content Placeholder 2"/>
          <p:cNvSpPr>
            <a:spLocks noGrp="1"/>
          </p:cNvSpPr>
          <p:nvPr>
            <p:ph idx="1"/>
          </p:nvPr>
        </p:nvSpPr>
        <p:spPr/>
        <p:txBody>
          <a:bodyPr/>
          <a:lstStyle/>
          <a:p>
            <a:pPr marL="0" indent="0">
              <a:buNone/>
            </a:pPr>
            <a:endParaRPr lang="en-US" sz="2400" dirty="0" smtClean="0">
              <a:latin typeface="+mj-lt"/>
            </a:endParaRPr>
          </a:p>
          <a:p>
            <a:pPr marL="0" indent="0">
              <a:buNone/>
            </a:pPr>
            <a:r>
              <a:rPr lang="en-US" sz="2400" dirty="0" smtClean="0">
                <a:latin typeface="+mj-lt"/>
              </a:rPr>
              <a:t>“For me, it was a very positive factor that we were bordering a Park and that the turtles laid their nest in front of our land. It was--to me it--I was had already had inquiries from one Hollywood magnate to purchase the property. This is just the type of client that we had envisioned.” </a:t>
            </a:r>
          </a:p>
          <a:p>
            <a:pPr marL="0" indent="0">
              <a:buNone/>
            </a:pPr>
            <a:r>
              <a:rPr lang="en-US" sz="2400" dirty="0" smtClean="0">
                <a:latin typeface="+mj-lt"/>
              </a:rPr>
              <a:t>(Engl. Tr. 350:9-14) (Berkowitz)</a:t>
            </a:r>
          </a:p>
          <a:p>
            <a:endParaRPr lang="en-US" dirty="0"/>
          </a:p>
        </p:txBody>
      </p:sp>
      <p:sp>
        <p:nvSpPr>
          <p:cNvPr id="4" name="Slide Number Placeholder 3"/>
          <p:cNvSpPr>
            <a:spLocks noGrp="1"/>
          </p:cNvSpPr>
          <p:nvPr>
            <p:ph type="sldNum" sz="quarter" idx="10"/>
          </p:nvPr>
        </p:nvSpPr>
        <p:spPr/>
        <p:txBody>
          <a:bodyPr/>
          <a:lstStyle/>
          <a:p>
            <a:pPr>
              <a:defRPr/>
            </a:pPr>
            <a:r>
              <a:rPr lang="en-US" dirty="0" smtClean="0"/>
              <a:t>29</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52400"/>
            <a:ext cx="8135938" cy="1219200"/>
          </a:xfrm>
        </p:spPr>
        <p:txBody>
          <a:bodyPr/>
          <a:lstStyle/>
          <a:p>
            <a:r>
              <a:rPr lang="en-US" sz="2800" dirty="0" smtClean="0"/>
              <a:t>Relevant Purchase and Sale Agreements</a:t>
            </a:r>
            <a:endParaRPr lang="en-US" sz="2800" dirty="0"/>
          </a:p>
        </p:txBody>
      </p:sp>
      <p:sp>
        <p:nvSpPr>
          <p:cNvPr id="3" name="Content Placeholder 2"/>
          <p:cNvSpPr>
            <a:spLocks noGrp="1"/>
          </p:cNvSpPr>
          <p:nvPr>
            <p:ph idx="1"/>
          </p:nvPr>
        </p:nvSpPr>
        <p:spPr>
          <a:xfrm>
            <a:off x="533400" y="1143000"/>
            <a:ext cx="8181975" cy="5029200"/>
          </a:xfrm>
        </p:spPr>
        <p:txBody>
          <a:bodyPr anchor="ctr"/>
          <a:lstStyle/>
          <a:p>
            <a:pPr marL="91440" indent="0">
              <a:buNone/>
            </a:pPr>
            <a:r>
              <a:rPr lang="en-US" sz="2400" dirty="0" smtClean="0">
                <a:latin typeface="+mj-lt"/>
              </a:rPr>
              <a:t>“Q….And you would agree, would you not, that sales and purchase contracts contain and can contain useful information about the specific terms of a particular sale? </a:t>
            </a:r>
          </a:p>
          <a:p>
            <a:pPr marL="91440" indent="0">
              <a:buAutoNum type="alphaUcPeriod"/>
            </a:pPr>
            <a:r>
              <a:rPr lang="en-US" sz="2400" dirty="0" smtClean="0">
                <a:latin typeface="+mj-lt"/>
              </a:rPr>
              <a:t>Yes.”</a:t>
            </a:r>
          </a:p>
          <a:p>
            <a:pPr marL="91440" indent="0">
              <a:buNone/>
            </a:pPr>
            <a:endParaRPr lang="en-US" sz="2400" dirty="0" smtClean="0">
              <a:latin typeface="+mj-lt"/>
            </a:endParaRPr>
          </a:p>
          <a:p>
            <a:pPr marL="91440" indent="0">
              <a:buNone/>
            </a:pPr>
            <a:r>
              <a:rPr lang="en-US" sz="2400" dirty="0" smtClean="0">
                <a:latin typeface="+mj-lt"/>
              </a:rPr>
              <a:t>(Engl. Tr. 783:11-15)  (Hedden)</a:t>
            </a:r>
          </a:p>
          <a:p>
            <a:pPr>
              <a:buNone/>
            </a:pPr>
            <a:endParaRPr lang="en-US" sz="1200" dirty="0" smtClean="0">
              <a:latin typeface="+mj-lt"/>
            </a:endParaRPr>
          </a:p>
          <a:p>
            <a:pPr>
              <a:buNone/>
            </a:pPr>
            <a:endParaRPr lang="en-US" sz="1400" dirty="0" smtClean="0">
              <a:latin typeface="+mj-lt"/>
            </a:endParaRPr>
          </a:p>
          <a:p>
            <a:pPr marL="274320" indent="-274320">
              <a:buNone/>
            </a:pPr>
            <a:endParaRPr lang="en-US" sz="1400" dirty="0" smtClean="0">
              <a:latin typeface="+mj-lt"/>
            </a:endParaRPr>
          </a:p>
          <a:p>
            <a:pPr marL="274320">
              <a:buNone/>
            </a:pPr>
            <a:endParaRPr lang="en-US" sz="1400" dirty="0" smtClean="0">
              <a:latin typeface="+mj-lt"/>
            </a:endParaRPr>
          </a:p>
          <a:p>
            <a:pPr>
              <a:buNone/>
            </a:pPr>
            <a:endParaRPr lang="en-US" sz="14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30</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Damages</a:t>
            </a:r>
            <a:endParaRPr lang="en-US" dirty="0"/>
          </a:p>
        </p:txBody>
      </p:sp>
      <p:sp>
        <p:nvSpPr>
          <p:cNvPr id="3" name="Content Placeholder 2"/>
          <p:cNvSpPr>
            <a:spLocks noGrp="1"/>
          </p:cNvSpPr>
          <p:nvPr>
            <p:ph idx="1"/>
          </p:nvPr>
        </p:nvSpPr>
        <p:spPr/>
        <p:txBody>
          <a:bodyPr/>
          <a:lstStyle/>
          <a:p>
            <a:pPr>
              <a:buNone/>
            </a:pPr>
            <a:endParaRPr lang="en-US" sz="1400" dirty="0" smtClean="0">
              <a:latin typeface="+mj-lt"/>
            </a:endParaRPr>
          </a:p>
          <a:p>
            <a:pPr marL="91440" indent="0">
              <a:buNone/>
            </a:pPr>
            <a:r>
              <a:rPr lang="en-US" sz="1600" dirty="0" smtClean="0">
                <a:latin typeface="+mj-lt"/>
              </a:rPr>
              <a:t>“Q…. ARBITRATOR KANTOR: I've seen proposed, in connection with valuations, in circumstances where comparables are not available and the property does not lend itself to an income method . . . . </a:t>
            </a:r>
            <a:r>
              <a:rPr lang="en-US" sz="1600" u="sng" dirty="0" smtClean="0">
                <a:latin typeface="+mj-lt"/>
              </a:rPr>
              <a:t>The one means of estimating Fair Market Value in those circumstances would be to identify the original purchase price and then seek to calculate over the duration of the entire period</a:t>
            </a:r>
            <a:r>
              <a:rPr lang="en-US" sz="1600" dirty="0" smtClean="0">
                <a:latin typeface="+mj-lt"/>
              </a:rPr>
              <a:t>. . . </a:t>
            </a:r>
            <a:r>
              <a:rPr lang="en-US" sz="1600" u="sng" dirty="0" smtClean="0">
                <a:latin typeface="+mj-lt"/>
              </a:rPr>
              <a:t>an average Rate of Return on that profit</a:t>
            </a:r>
            <a:r>
              <a:rPr lang="en-US" sz="1600" dirty="0" smtClean="0">
                <a:latin typeface="+mj-lt"/>
              </a:rPr>
              <a:t>. . . Is that approach for which data is or could be obtained for these properties, in your professional view? </a:t>
            </a:r>
          </a:p>
          <a:p>
            <a:pPr marL="91440" indent="0">
              <a:buAutoNum type="alphaUcPeriod"/>
            </a:pPr>
            <a:r>
              <a:rPr lang="en-US" sz="1600" dirty="0" smtClean="0">
                <a:latin typeface="+mj-lt"/>
              </a:rPr>
              <a:t>Yes. I believe that again, relative to these specific properties, I believe it would be very difficult, . . . but, yes, it is done. It’s done with fixed assets. It’s done with other types of asset classes.” </a:t>
            </a:r>
          </a:p>
          <a:p>
            <a:pPr marL="91440" indent="0">
              <a:buNone/>
            </a:pPr>
            <a:r>
              <a:rPr lang="en-US" sz="1600" dirty="0" smtClean="0">
                <a:latin typeface="+mj-lt"/>
              </a:rPr>
              <a:t>(Engl. Tr. 839:16 to 840:19) (Hedden)</a:t>
            </a:r>
            <a:endParaRPr lang="en-US" sz="16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31</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Damages</a:t>
            </a:r>
            <a:endParaRPr lang="en-US" dirty="0"/>
          </a:p>
        </p:txBody>
      </p:sp>
      <p:sp>
        <p:nvSpPr>
          <p:cNvPr id="3" name="Content Placeholder 2"/>
          <p:cNvSpPr>
            <a:spLocks noGrp="1"/>
          </p:cNvSpPr>
          <p:nvPr>
            <p:ph idx="1"/>
          </p:nvPr>
        </p:nvSpPr>
        <p:spPr/>
        <p:txBody>
          <a:bodyPr/>
          <a:lstStyle/>
          <a:p>
            <a:pPr marL="91440" indent="0">
              <a:buNone/>
            </a:pPr>
            <a:r>
              <a:rPr lang="en-US" sz="2000" dirty="0" smtClean="0">
                <a:latin typeface="+mj-lt"/>
              </a:rPr>
              <a:t>“Q.  If you had the understanding that—if you knew that those Lots behind the B Lots that are shown in this picture here belonged to Mr. Berkowitz, would you feel the need to adjust your severance value  to reflect it more along the lines of what you did wit the SPG Lots because, in that instance, there would be unity of title and unity of ownership? </a:t>
            </a:r>
          </a:p>
          <a:p>
            <a:pPr marL="91440" indent="0">
              <a:buAutoNum type="alphaUcPeriod"/>
            </a:pPr>
            <a:r>
              <a:rPr lang="en-US" sz="2000" dirty="0" smtClean="0">
                <a:latin typeface="+mj-lt"/>
              </a:rPr>
              <a:t>  I would have to take that under advisement. But if it met the test of unity in use, unity of title, and the physical continuity and they weren’t separated and could in fact be joined, they would get similar treatment then to the SPG Lots and/or, you know, how I ascribed a value to B Lots 5 and 6, where they were adjoining and could be assembled to create one plus or minus 8,000 square foot Lot.” </a:t>
            </a:r>
          </a:p>
          <a:p>
            <a:pPr marL="91440" indent="0">
              <a:buNone/>
            </a:pPr>
            <a:r>
              <a:rPr lang="en-US" sz="2000" dirty="0" smtClean="0">
                <a:latin typeface="+mj-lt"/>
              </a:rPr>
              <a:t>(Engl. Tr. 814:4-18) (Hedden)</a:t>
            </a:r>
            <a:endParaRPr lang="en-US" sz="2000" dirty="0">
              <a:latin typeface="+mj-lt"/>
            </a:endParaRPr>
          </a:p>
        </p:txBody>
      </p:sp>
      <p:sp>
        <p:nvSpPr>
          <p:cNvPr id="4" name="Slide Number Placeholder 3"/>
          <p:cNvSpPr>
            <a:spLocks noGrp="1"/>
          </p:cNvSpPr>
          <p:nvPr>
            <p:ph type="sldNum" sz="quarter" idx="10"/>
          </p:nvPr>
        </p:nvSpPr>
        <p:spPr/>
        <p:txBody>
          <a:bodyPr/>
          <a:lstStyle/>
          <a:p>
            <a:pPr>
              <a:defRPr/>
            </a:pPr>
            <a:r>
              <a:rPr lang="en-US" dirty="0" smtClean="0"/>
              <a:t>32</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76200"/>
            <a:ext cx="8135938" cy="1143000"/>
          </a:xfrm>
        </p:spPr>
        <p:txBody>
          <a:bodyPr/>
          <a:lstStyle/>
          <a:p>
            <a:r>
              <a:rPr lang="en-US" dirty="0" smtClean="0"/>
              <a:t>Claimants’ Conspiracy Theory</a:t>
            </a:r>
            <a:endParaRPr lang="en-US" dirty="0"/>
          </a:p>
        </p:txBody>
      </p:sp>
      <p:sp>
        <p:nvSpPr>
          <p:cNvPr id="3" name="Content Placeholder 2"/>
          <p:cNvSpPr>
            <a:spLocks noGrp="1"/>
          </p:cNvSpPr>
          <p:nvPr>
            <p:ph idx="1"/>
          </p:nvPr>
        </p:nvSpPr>
        <p:spPr>
          <a:xfrm>
            <a:off x="533400" y="1219200"/>
            <a:ext cx="8181975" cy="5029200"/>
          </a:xfrm>
        </p:spPr>
        <p:txBody>
          <a:bodyPr/>
          <a:lstStyle/>
          <a:p>
            <a:pPr marL="0">
              <a:spcBef>
                <a:spcPts val="0"/>
              </a:spcBef>
              <a:buNone/>
            </a:pPr>
            <a:r>
              <a:rPr lang="en-US" sz="1200" dirty="0" smtClean="0">
                <a:solidFill>
                  <a:srgbClr val="002060"/>
                </a:solidFill>
                <a:latin typeface="+mj-lt"/>
                <a:ea typeface="Calibri"/>
                <a:cs typeface="Times New Roman"/>
              </a:rPr>
              <a:t> </a:t>
            </a:r>
          </a:p>
          <a:p>
            <a:pPr marL="0" marR="0">
              <a:spcBef>
                <a:spcPts val="0"/>
              </a:spcBef>
              <a:spcAft>
                <a:spcPts val="0"/>
              </a:spcAft>
              <a:buNone/>
            </a:pPr>
            <a:endParaRPr lang="en-US" sz="2000" dirty="0" smtClean="0">
              <a:solidFill>
                <a:srgbClr val="002060"/>
              </a:solidFill>
              <a:latin typeface="+mj-lt"/>
              <a:ea typeface="Calibri"/>
              <a:cs typeface="Times New Roman"/>
            </a:endParaRPr>
          </a:p>
          <a:p>
            <a:pPr marL="0" marR="0">
              <a:spcBef>
                <a:spcPts val="0"/>
              </a:spcBef>
              <a:spcAft>
                <a:spcPts val="0"/>
              </a:spcAft>
              <a:buNone/>
            </a:pPr>
            <a:r>
              <a:rPr lang="en-US" sz="2000" dirty="0" smtClean="0">
                <a:solidFill>
                  <a:srgbClr val="002060"/>
                </a:solidFill>
                <a:latin typeface="+mj-lt"/>
                <a:ea typeface="Calibri"/>
                <a:cs typeface="Times New Roman"/>
              </a:rPr>
              <a:t>“This case is an example of an abuse of power because the intent of the law was rendered </a:t>
            </a:r>
            <a:r>
              <a:rPr lang="en-US" sz="2000" i="1" dirty="0" smtClean="0">
                <a:solidFill>
                  <a:srgbClr val="002060"/>
                </a:solidFill>
                <a:latin typeface="+mj-lt"/>
                <a:ea typeface="Calibri"/>
                <a:cs typeface="Times New Roman"/>
              </a:rPr>
              <a:t>"ineficaz" </a:t>
            </a:r>
            <a:r>
              <a:rPr lang="en-US" sz="2000" dirty="0" smtClean="0">
                <a:solidFill>
                  <a:srgbClr val="002060"/>
                </a:solidFill>
                <a:latin typeface="+mj-lt"/>
                <a:ea typeface="Calibri"/>
                <a:cs typeface="Times New Roman"/>
              </a:rPr>
              <a:t>("ineffective") by changing the meaning of the term "aguas </a:t>
            </a:r>
            <a:r>
              <a:rPr lang="en-US" sz="2000" i="1" dirty="0" smtClean="0">
                <a:solidFill>
                  <a:srgbClr val="002060"/>
                </a:solidFill>
                <a:latin typeface="+mj-lt"/>
                <a:ea typeface="Calibri"/>
                <a:cs typeface="Times New Roman"/>
              </a:rPr>
              <a:t>adentro,“ </a:t>
            </a:r>
            <a:r>
              <a:rPr lang="en-US" sz="2000" dirty="0" smtClean="0">
                <a:solidFill>
                  <a:srgbClr val="002060"/>
                </a:solidFill>
                <a:latin typeface="+mj-lt"/>
                <a:ea typeface="Calibri"/>
                <a:cs typeface="Times New Roman"/>
              </a:rPr>
              <a:t>no matter if the coordinates mentioned in the law </a:t>
            </a:r>
            <a:r>
              <a:rPr lang="en-US" sz="2000" b="1" i="1" dirty="0" smtClean="0">
                <a:solidFill>
                  <a:srgbClr val="002060"/>
                </a:solidFill>
                <a:latin typeface="+mj-lt"/>
                <a:ea typeface="Calibri"/>
                <a:cs typeface="Times New Roman"/>
              </a:rPr>
              <a:t>could </a:t>
            </a:r>
            <a:r>
              <a:rPr lang="en-US" sz="2000" dirty="0" smtClean="0">
                <a:solidFill>
                  <a:srgbClr val="002060"/>
                </a:solidFill>
                <a:latin typeface="+mj-lt"/>
                <a:ea typeface="Calibri"/>
                <a:cs typeface="Times New Roman"/>
              </a:rPr>
              <a:t>allow a different interpretation. Whenever an official changes the meaning of a law to serve his own personal policy goals (such as expanding the size of a park, thereby causing so many unnecessary expropriations), he has committed an abuse of power. . . Article 168 of the Penal Code provides sanctions of imprisonment for up to 10 years for this kind of case </a:t>
            </a:r>
            <a:r>
              <a:rPr lang="en-US" sz="2000" i="1" dirty="0" smtClean="0">
                <a:solidFill>
                  <a:srgbClr val="002060"/>
                </a:solidFill>
                <a:latin typeface="+mj-lt"/>
                <a:ea typeface="Calibri"/>
                <a:cs typeface="Times New Roman"/>
              </a:rPr>
              <a:t>("corrupción agravada''). </a:t>
            </a:r>
            <a:r>
              <a:rPr lang="en-US" sz="2000" dirty="0" smtClean="0">
                <a:solidFill>
                  <a:srgbClr val="002060"/>
                </a:solidFill>
                <a:latin typeface="+mj-lt"/>
                <a:ea typeface="Calibri"/>
                <a:cs typeface="Times New Roman"/>
              </a:rPr>
              <a:t>Nonetheless, the Government has apparently condoned Jurado's actions.”</a:t>
            </a:r>
          </a:p>
          <a:p>
            <a:pPr marL="0" marR="0">
              <a:spcBef>
                <a:spcPts val="0"/>
              </a:spcBef>
              <a:spcAft>
                <a:spcPts val="0"/>
              </a:spcAft>
              <a:buNone/>
            </a:pPr>
            <a:r>
              <a:rPr lang="en-US" sz="2000" dirty="0" smtClean="0">
                <a:solidFill>
                  <a:srgbClr val="002060"/>
                </a:solidFill>
                <a:latin typeface="+mj-lt"/>
                <a:ea typeface="Calibri"/>
                <a:cs typeface="Times New Roman"/>
              </a:rPr>
              <a:t>(Ruiz’s Expert Report, pp. 13-14)</a:t>
            </a:r>
          </a:p>
          <a:p>
            <a:pPr marL="0"/>
            <a:endParaRPr lang="en-US" dirty="0"/>
          </a:p>
        </p:txBody>
      </p:sp>
      <p:sp>
        <p:nvSpPr>
          <p:cNvPr id="4" name="Slide Number Placeholder 3"/>
          <p:cNvSpPr>
            <a:spLocks noGrp="1"/>
          </p:cNvSpPr>
          <p:nvPr>
            <p:ph type="sldNum" sz="quarter" idx="10"/>
          </p:nvPr>
        </p:nvSpPr>
        <p:spPr/>
        <p:txBody>
          <a:bodyPr/>
          <a:lstStyle/>
          <a:p>
            <a:pPr>
              <a:defRPr/>
            </a:pPr>
            <a:r>
              <a:rPr lang="en-US" dirty="0" smtClean="0"/>
              <a:t>3</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Line</a:t>
            </a:r>
            <a:endParaRPr lang="en-US" dirty="0"/>
          </a:p>
        </p:txBody>
      </p:sp>
      <p:sp>
        <p:nvSpPr>
          <p:cNvPr id="10" name="Notched Right Arrow 9"/>
          <p:cNvSpPr/>
          <p:nvPr/>
        </p:nvSpPr>
        <p:spPr bwMode="auto">
          <a:xfrm>
            <a:off x="152400" y="2667000"/>
            <a:ext cx="8763000" cy="838200"/>
          </a:xfrm>
          <a:prstGeom prst="notchedRightArrow">
            <a:avLst/>
          </a:pr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Garamond" pitchFamily="18" charset="0"/>
              <a:cs typeface="Arial" charset="0"/>
            </a:endParaRPr>
          </a:p>
        </p:txBody>
      </p:sp>
      <p:cxnSp>
        <p:nvCxnSpPr>
          <p:cNvPr id="15" name="Straight Connector 14"/>
          <p:cNvCxnSpPr/>
          <p:nvPr/>
        </p:nvCxnSpPr>
        <p:spPr bwMode="auto">
          <a:xfrm flipV="1">
            <a:off x="16002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17" name="Straight Connector 16"/>
          <p:cNvCxnSpPr/>
          <p:nvPr/>
        </p:nvCxnSpPr>
        <p:spPr bwMode="auto">
          <a:xfrm flipV="1">
            <a:off x="20574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18" name="Straight Connector 17"/>
          <p:cNvCxnSpPr/>
          <p:nvPr/>
        </p:nvCxnSpPr>
        <p:spPr bwMode="auto">
          <a:xfrm flipV="1">
            <a:off x="25146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19" name="Straight Connector 18"/>
          <p:cNvCxnSpPr/>
          <p:nvPr/>
        </p:nvCxnSpPr>
        <p:spPr bwMode="auto">
          <a:xfrm flipV="1">
            <a:off x="29718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0" name="Straight Connector 19"/>
          <p:cNvCxnSpPr/>
          <p:nvPr/>
        </p:nvCxnSpPr>
        <p:spPr bwMode="auto">
          <a:xfrm flipV="1">
            <a:off x="34290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1" name="Straight Connector 20"/>
          <p:cNvCxnSpPr/>
          <p:nvPr/>
        </p:nvCxnSpPr>
        <p:spPr bwMode="auto">
          <a:xfrm flipV="1">
            <a:off x="38862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2" name="Straight Connector 21"/>
          <p:cNvCxnSpPr/>
          <p:nvPr/>
        </p:nvCxnSpPr>
        <p:spPr bwMode="auto">
          <a:xfrm flipV="1">
            <a:off x="43434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3" name="Straight Connector 22"/>
          <p:cNvCxnSpPr/>
          <p:nvPr/>
        </p:nvCxnSpPr>
        <p:spPr bwMode="auto">
          <a:xfrm flipV="1">
            <a:off x="48006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5" name="Straight Connector 24"/>
          <p:cNvCxnSpPr/>
          <p:nvPr/>
        </p:nvCxnSpPr>
        <p:spPr bwMode="auto">
          <a:xfrm flipV="1">
            <a:off x="57150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6" name="Straight Connector 25"/>
          <p:cNvCxnSpPr/>
          <p:nvPr/>
        </p:nvCxnSpPr>
        <p:spPr bwMode="auto">
          <a:xfrm flipV="1">
            <a:off x="61722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7" name="Straight Connector 26"/>
          <p:cNvCxnSpPr/>
          <p:nvPr/>
        </p:nvCxnSpPr>
        <p:spPr bwMode="auto">
          <a:xfrm flipV="1">
            <a:off x="70866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8" name="Straight Connector 27"/>
          <p:cNvCxnSpPr/>
          <p:nvPr/>
        </p:nvCxnSpPr>
        <p:spPr bwMode="auto">
          <a:xfrm flipV="1">
            <a:off x="75438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29" name="Straight Connector 28"/>
          <p:cNvCxnSpPr/>
          <p:nvPr/>
        </p:nvCxnSpPr>
        <p:spPr bwMode="auto">
          <a:xfrm flipV="1">
            <a:off x="79248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30" name="Straight Connector 29"/>
          <p:cNvCxnSpPr/>
          <p:nvPr/>
        </p:nvCxnSpPr>
        <p:spPr bwMode="auto">
          <a:xfrm flipV="1">
            <a:off x="83058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sp>
        <p:nvSpPr>
          <p:cNvPr id="33" name="TextBox 32"/>
          <p:cNvSpPr txBox="1"/>
          <p:nvPr/>
        </p:nvSpPr>
        <p:spPr>
          <a:xfrm>
            <a:off x="8077200" y="3365956"/>
            <a:ext cx="457200" cy="215444"/>
          </a:xfrm>
          <a:prstGeom prst="rect">
            <a:avLst/>
          </a:prstGeom>
          <a:noFill/>
        </p:spPr>
        <p:txBody>
          <a:bodyPr wrap="square" rtlCol="0">
            <a:spAutoFit/>
          </a:bodyPr>
          <a:lstStyle/>
          <a:p>
            <a:pPr algn="ctr"/>
            <a:r>
              <a:rPr lang="en-US" sz="800" b="1" dirty="0" smtClean="0">
                <a:solidFill>
                  <a:schemeClr val="tx2"/>
                </a:solidFill>
              </a:rPr>
              <a:t>2009</a:t>
            </a:r>
            <a:endParaRPr lang="en-US" sz="800" b="1" dirty="0">
              <a:solidFill>
                <a:schemeClr val="tx2"/>
              </a:solidFill>
            </a:endParaRPr>
          </a:p>
        </p:txBody>
      </p:sp>
      <p:sp>
        <p:nvSpPr>
          <p:cNvPr id="34" name="TextBox 33"/>
          <p:cNvSpPr txBox="1"/>
          <p:nvPr/>
        </p:nvSpPr>
        <p:spPr>
          <a:xfrm>
            <a:off x="7696200" y="3352800"/>
            <a:ext cx="457200" cy="215444"/>
          </a:xfrm>
          <a:prstGeom prst="rect">
            <a:avLst/>
          </a:prstGeom>
          <a:noFill/>
        </p:spPr>
        <p:txBody>
          <a:bodyPr wrap="square" rtlCol="0">
            <a:spAutoFit/>
          </a:bodyPr>
          <a:lstStyle/>
          <a:p>
            <a:pPr algn="ctr"/>
            <a:r>
              <a:rPr lang="en-US" sz="800" b="1" dirty="0" smtClean="0">
                <a:solidFill>
                  <a:schemeClr val="tx2"/>
                </a:solidFill>
              </a:rPr>
              <a:t>2008</a:t>
            </a:r>
            <a:endParaRPr lang="en-US" sz="800" b="1" dirty="0">
              <a:solidFill>
                <a:schemeClr val="tx2"/>
              </a:solidFill>
            </a:endParaRPr>
          </a:p>
        </p:txBody>
      </p:sp>
      <p:cxnSp>
        <p:nvCxnSpPr>
          <p:cNvPr id="35" name="Straight Connector 34"/>
          <p:cNvCxnSpPr/>
          <p:nvPr/>
        </p:nvCxnSpPr>
        <p:spPr bwMode="auto">
          <a:xfrm flipV="1">
            <a:off x="52578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36" name="Straight Connector 35"/>
          <p:cNvCxnSpPr/>
          <p:nvPr/>
        </p:nvCxnSpPr>
        <p:spPr bwMode="auto">
          <a:xfrm flipV="1">
            <a:off x="11430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sp>
        <p:nvSpPr>
          <p:cNvPr id="37" name="TextBox 36"/>
          <p:cNvSpPr txBox="1"/>
          <p:nvPr/>
        </p:nvSpPr>
        <p:spPr>
          <a:xfrm>
            <a:off x="7315200" y="3352800"/>
            <a:ext cx="457200" cy="215444"/>
          </a:xfrm>
          <a:prstGeom prst="rect">
            <a:avLst/>
          </a:prstGeom>
          <a:noFill/>
        </p:spPr>
        <p:txBody>
          <a:bodyPr wrap="square" rtlCol="0">
            <a:spAutoFit/>
          </a:bodyPr>
          <a:lstStyle/>
          <a:p>
            <a:pPr algn="ctr"/>
            <a:r>
              <a:rPr lang="en-US" sz="800" b="1" dirty="0" smtClean="0">
                <a:solidFill>
                  <a:schemeClr val="tx2"/>
                </a:solidFill>
              </a:rPr>
              <a:t>2007</a:t>
            </a:r>
            <a:endParaRPr lang="en-US" sz="800" b="1" dirty="0">
              <a:solidFill>
                <a:schemeClr val="tx2"/>
              </a:solidFill>
            </a:endParaRPr>
          </a:p>
        </p:txBody>
      </p:sp>
      <p:sp>
        <p:nvSpPr>
          <p:cNvPr id="38" name="TextBox 37"/>
          <p:cNvSpPr txBox="1"/>
          <p:nvPr/>
        </p:nvSpPr>
        <p:spPr>
          <a:xfrm>
            <a:off x="914400" y="3352800"/>
            <a:ext cx="457200" cy="215444"/>
          </a:xfrm>
          <a:prstGeom prst="rect">
            <a:avLst/>
          </a:prstGeom>
          <a:noFill/>
        </p:spPr>
        <p:txBody>
          <a:bodyPr wrap="square" rtlCol="0">
            <a:spAutoFit/>
          </a:bodyPr>
          <a:lstStyle/>
          <a:p>
            <a:pPr algn="ctr"/>
            <a:r>
              <a:rPr lang="en-US" sz="800" b="1" dirty="0" smtClean="0">
                <a:solidFill>
                  <a:schemeClr val="tx2"/>
                </a:solidFill>
              </a:rPr>
              <a:t>1993</a:t>
            </a:r>
            <a:endParaRPr lang="en-US" sz="800" b="1" dirty="0">
              <a:solidFill>
                <a:schemeClr val="tx2"/>
              </a:solidFill>
            </a:endParaRPr>
          </a:p>
        </p:txBody>
      </p:sp>
      <p:sp>
        <p:nvSpPr>
          <p:cNvPr id="39" name="TextBox 38"/>
          <p:cNvSpPr txBox="1"/>
          <p:nvPr/>
        </p:nvSpPr>
        <p:spPr>
          <a:xfrm>
            <a:off x="6858000" y="3352800"/>
            <a:ext cx="457200" cy="215444"/>
          </a:xfrm>
          <a:prstGeom prst="rect">
            <a:avLst/>
          </a:prstGeom>
          <a:noFill/>
        </p:spPr>
        <p:txBody>
          <a:bodyPr wrap="square" rtlCol="0">
            <a:spAutoFit/>
          </a:bodyPr>
          <a:lstStyle/>
          <a:p>
            <a:pPr algn="ctr"/>
            <a:r>
              <a:rPr lang="en-US" sz="800" b="1" dirty="0" smtClean="0">
                <a:solidFill>
                  <a:schemeClr val="tx2"/>
                </a:solidFill>
              </a:rPr>
              <a:t>2006</a:t>
            </a:r>
            <a:endParaRPr lang="en-US" sz="800" b="1" dirty="0">
              <a:solidFill>
                <a:schemeClr val="tx2"/>
              </a:solidFill>
            </a:endParaRPr>
          </a:p>
        </p:txBody>
      </p:sp>
      <p:sp>
        <p:nvSpPr>
          <p:cNvPr id="40" name="TextBox 39"/>
          <p:cNvSpPr txBox="1"/>
          <p:nvPr/>
        </p:nvSpPr>
        <p:spPr>
          <a:xfrm>
            <a:off x="5943600" y="3352800"/>
            <a:ext cx="457200" cy="215444"/>
          </a:xfrm>
          <a:prstGeom prst="rect">
            <a:avLst/>
          </a:prstGeom>
          <a:noFill/>
        </p:spPr>
        <p:txBody>
          <a:bodyPr wrap="square" rtlCol="0">
            <a:spAutoFit/>
          </a:bodyPr>
          <a:lstStyle/>
          <a:p>
            <a:pPr algn="ctr"/>
            <a:r>
              <a:rPr lang="en-US" sz="800" b="1" dirty="0" smtClean="0">
                <a:solidFill>
                  <a:schemeClr val="tx2"/>
                </a:solidFill>
              </a:rPr>
              <a:t>2004</a:t>
            </a:r>
            <a:endParaRPr lang="en-US" sz="800" b="1" dirty="0">
              <a:solidFill>
                <a:schemeClr val="tx2"/>
              </a:solidFill>
            </a:endParaRPr>
          </a:p>
        </p:txBody>
      </p:sp>
      <p:sp>
        <p:nvSpPr>
          <p:cNvPr id="41" name="TextBox 40"/>
          <p:cNvSpPr txBox="1"/>
          <p:nvPr/>
        </p:nvSpPr>
        <p:spPr>
          <a:xfrm>
            <a:off x="5486400" y="3352800"/>
            <a:ext cx="457200" cy="215444"/>
          </a:xfrm>
          <a:prstGeom prst="rect">
            <a:avLst/>
          </a:prstGeom>
          <a:noFill/>
        </p:spPr>
        <p:txBody>
          <a:bodyPr wrap="square" rtlCol="0">
            <a:spAutoFit/>
          </a:bodyPr>
          <a:lstStyle/>
          <a:p>
            <a:pPr algn="ctr"/>
            <a:r>
              <a:rPr lang="en-US" sz="800" b="1" dirty="0" smtClean="0">
                <a:solidFill>
                  <a:schemeClr val="tx2"/>
                </a:solidFill>
              </a:rPr>
              <a:t>2003</a:t>
            </a:r>
            <a:endParaRPr lang="en-US" sz="800" b="1" dirty="0">
              <a:solidFill>
                <a:schemeClr val="tx2"/>
              </a:solidFill>
            </a:endParaRPr>
          </a:p>
        </p:txBody>
      </p:sp>
      <p:cxnSp>
        <p:nvCxnSpPr>
          <p:cNvPr id="42" name="Straight Connector 41"/>
          <p:cNvCxnSpPr/>
          <p:nvPr/>
        </p:nvCxnSpPr>
        <p:spPr bwMode="auto">
          <a:xfrm flipV="1">
            <a:off x="7620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cxnSp>
        <p:nvCxnSpPr>
          <p:cNvPr id="43" name="Straight Connector 42"/>
          <p:cNvCxnSpPr/>
          <p:nvPr/>
        </p:nvCxnSpPr>
        <p:spPr bwMode="auto">
          <a:xfrm flipV="1">
            <a:off x="66294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sp>
        <p:nvSpPr>
          <p:cNvPr id="44" name="TextBox 43"/>
          <p:cNvSpPr txBox="1"/>
          <p:nvPr/>
        </p:nvSpPr>
        <p:spPr>
          <a:xfrm>
            <a:off x="6400800" y="3352800"/>
            <a:ext cx="457200" cy="215444"/>
          </a:xfrm>
          <a:prstGeom prst="rect">
            <a:avLst/>
          </a:prstGeom>
          <a:noFill/>
        </p:spPr>
        <p:txBody>
          <a:bodyPr wrap="square" rtlCol="0">
            <a:spAutoFit/>
          </a:bodyPr>
          <a:lstStyle/>
          <a:p>
            <a:pPr algn="ctr"/>
            <a:r>
              <a:rPr lang="en-US" sz="800" b="1" dirty="0" smtClean="0">
                <a:solidFill>
                  <a:schemeClr val="tx2"/>
                </a:solidFill>
              </a:rPr>
              <a:t>2005</a:t>
            </a:r>
            <a:endParaRPr lang="en-US" sz="800" b="1" dirty="0">
              <a:solidFill>
                <a:schemeClr val="tx2"/>
              </a:solidFill>
            </a:endParaRPr>
          </a:p>
        </p:txBody>
      </p:sp>
      <p:sp>
        <p:nvSpPr>
          <p:cNvPr id="45" name="TextBox 44"/>
          <p:cNvSpPr txBox="1"/>
          <p:nvPr/>
        </p:nvSpPr>
        <p:spPr>
          <a:xfrm>
            <a:off x="5029200" y="3352800"/>
            <a:ext cx="457200" cy="215444"/>
          </a:xfrm>
          <a:prstGeom prst="rect">
            <a:avLst/>
          </a:prstGeom>
          <a:noFill/>
        </p:spPr>
        <p:txBody>
          <a:bodyPr wrap="square" rtlCol="0">
            <a:spAutoFit/>
          </a:bodyPr>
          <a:lstStyle/>
          <a:p>
            <a:pPr algn="ctr"/>
            <a:r>
              <a:rPr lang="en-US" sz="800" b="1" dirty="0" smtClean="0">
                <a:solidFill>
                  <a:schemeClr val="tx2"/>
                </a:solidFill>
              </a:rPr>
              <a:t>2002</a:t>
            </a:r>
            <a:endParaRPr lang="en-US" sz="800" b="1" dirty="0">
              <a:solidFill>
                <a:schemeClr val="tx2"/>
              </a:solidFill>
            </a:endParaRPr>
          </a:p>
        </p:txBody>
      </p:sp>
      <p:sp>
        <p:nvSpPr>
          <p:cNvPr id="46" name="TextBox 45"/>
          <p:cNvSpPr txBox="1"/>
          <p:nvPr/>
        </p:nvSpPr>
        <p:spPr>
          <a:xfrm>
            <a:off x="4572000" y="3352800"/>
            <a:ext cx="457200" cy="215444"/>
          </a:xfrm>
          <a:prstGeom prst="rect">
            <a:avLst/>
          </a:prstGeom>
          <a:noFill/>
        </p:spPr>
        <p:txBody>
          <a:bodyPr wrap="square" rtlCol="0">
            <a:spAutoFit/>
          </a:bodyPr>
          <a:lstStyle/>
          <a:p>
            <a:pPr algn="ctr"/>
            <a:r>
              <a:rPr lang="en-US" sz="800" b="1" dirty="0" smtClean="0">
                <a:solidFill>
                  <a:schemeClr val="tx2"/>
                </a:solidFill>
              </a:rPr>
              <a:t>2001</a:t>
            </a:r>
            <a:endParaRPr lang="en-US" sz="800" b="1" dirty="0">
              <a:solidFill>
                <a:schemeClr val="tx2"/>
              </a:solidFill>
            </a:endParaRPr>
          </a:p>
        </p:txBody>
      </p:sp>
      <p:sp>
        <p:nvSpPr>
          <p:cNvPr id="47" name="TextBox 46"/>
          <p:cNvSpPr txBox="1"/>
          <p:nvPr/>
        </p:nvSpPr>
        <p:spPr>
          <a:xfrm>
            <a:off x="4114800" y="3352800"/>
            <a:ext cx="457200" cy="215444"/>
          </a:xfrm>
          <a:prstGeom prst="rect">
            <a:avLst/>
          </a:prstGeom>
          <a:noFill/>
        </p:spPr>
        <p:txBody>
          <a:bodyPr wrap="square" rtlCol="0">
            <a:spAutoFit/>
          </a:bodyPr>
          <a:lstStyle/>
          <a:p>
            <a:pPr algn="ctr"/>
            <a:r>
              <a:rPr lang="en-US" sz="800" b="1" dirty="0" smtClean="0">
                <a:solidFill>
                  <a:schemeClr val="tx2"/>
                </a:solidFill>
              </a:rPr>
              <a:t>2000</a:t>
            </a:r>
            <a:endParaRPr lang="en-US" sz="800" b="1" dirty="0">
              <a:solidFill>
                <a:schemeClr val="tx2"/>
              </a:solidFill>
            </a:endParaRPr>
          </a:p>
        </p:txBody>
      </p:sp>
      <p:sp>
        <p:nvSpPr>
          <p:cNvPr id="48" name="TextBox 47"/>
          <p:cNvSpPr txBox="1"/>
          <p:nvPr/>
        </p:nvSpPr>
        <p:spPr>
          <a:xfrm>
            <a:off x="3657600" y="3352800"/>
            <a:ext cx="457200" cy="215444"/>
          </a:xfrm>
          <a:prstGeom prst="rect">
            <a:avLst/>
          </a:prstGeom>
          <a:noFill/>
        </p:spPr>
        <p:txBody>
          <a:bodyPr wrap="square" rtlCol="0">
            <a:spAutoFit/>
          </a:bodyPr>
          <a:lstStyle/>
          <a:p>
            <a:pPr algn="ctr"/>
            <a:r>
              <a:rPr lang="en-US" sz="800" b="1" dirty="0" smtClean="0">
                <a:solidFill>
                  <a:schemeClr val="tx2"/>
                </a:solidFill>
              </a:rPr>
              <a:t>1999</a:t>
            </a:r>
            <a:endParaRPr lang="en-US" sz="800" b="1" dirty="0">
              <a:solidFill>
                <a:schemeClr val="tx2"/>
              </a:solidFill>
            </a:endParaRPr>
          </a:p>
        </p:txBody>
      </p:sp>
      <p:sp>
        <p:nvSpPr>
          <p:cNvPr id="49" name="TextBox 48"/>
          <p:cNvSpPr txBox="1"/>
          <p:nvPr/>
        </p:nvSpPr>
        <p:spPr>
          <a:xfrm>
            <a:off x="3200400" y="3352800"/>
            <a:ext cx="457200" cy="215444"/>
          </a:xfrm>
          <a:prstGeom prst="rect">
            <a:avLst/>
          </a:prstGeom>
          <a:noFill/>
        </p:spPr>
        <p:txBody>
          <a:bodyPr wrap="square" rtlCol="0">
            <a:spAutoFit/>
          </a:bodyPr>
          <a:lstStyle/>
          <a:p>
            <a:pPr algn="ctr"/>
            <a:r>
              <a:rPr lang="en-US" sz="800" b="1" dirty="0" smtClean="0">
                <a:solidFill>
                  <a:schemeClr val="tx2"/>
                </a:solidFill>
              </a:rPr>
              <a:t>1998</a:t>
            </a:r>
            <a:endParaRPr lang="en-US" sz="800" b="1" dirty="0">
              <a:solidFill>
                <a:schemeClr val="tx2"/>
              </a:solidFill>
            </a:endParaRPr>
          </a:p>
        </p:txBody>
      </p:sp>
      <p:sp>
        <p:nvSpPr>
          <p:cNvPr id="50" name="TextBox 49"/>
          <p:cNvSpPr txBox="1"/>
          <p:nvPr/>
        </p:nvSpPr>
        <p:spPr>
          <a:xfrm>
            <a:off x="2743200" y="3352800"/>
            <a:ext cx="457200" cy="215444"/>
          </a:xfrm>
          <a:prstGeom prst="rect">
            <a:avLst/>
          </a:prstGeom>
          <a:noFill/>
        </p:spPr>
        <p:txBody>
          <a:bodyPr wrap="square" rtlCol="0">
            <a:spAutoFit/>
          </a:bodyPr>
          <a:lstStyle/>
          <a:p>
            <a:pPr algn="ctr"/>
            <a:r>
              <a:rPr lang="en-US" sz="800" b="1" dirty="0" smtClean="0">
                <a:solidFill>
                  <a:schemeClr val="tx2"/>
                </a:solidFill>
              </a:rPr>
              <a:t>1997</a:t>
            </a:r>
            <a:endParaRPr lang="en-US" sz="800" b="1" dirty="0">
              <a:solidFill>
                <a:schemeClr val="tx2"/>
              </a:solidFill>
            </a:endParaRPr>
          </a:p>
        </p:txBody>
      </p:sp>
      <p:sp>
        <p:nvSpPr>
          <p:cNvPr id="51" name="TextBox 50"/>
          <p:cNvSpPr txBox="1"/>
          <p:nvPr/>
        </p:nvSpPr>
        <p:spPr>
          <a:xfrm>
            <a:off x="2286000" y="3352800"/>
            <a:ext cx="457200" cy="215444"/>
          </a:xfrm>
          <a:prstGeom prst="rect">
            <a:avLst/>
          </a:prstGeom>
          <a:noFill/>
        </p:spPr>
        <p:txBody>
          <a:bodyPr wrap="square" rtlCol="0">
            <a:spAutoFit/>
          </a:bodyPr>
          <a:lstStyle/>
          <a:p>
            <a:pPr algn="ctr"/>
            <a:r>
              <a:rPr lang="en-US" sz="800" b="1" dirty="0" smtClean="0">
                <a:solidFill>
                  <a:schemeClr val="tx2"/>
                </a:solidFill>
              </a:rPr>
              <a:t>1996</a:t>
            </a:r>
            <a:endParaRPr lang="en-US" sz="800" b="1" dirty="0">
              <a:solidFill>
                <a:schemeClr val="tx2"/>
              </a:solidFill>
            </a:endParaRPr>
          </a:p>
        </p:txBody>
      </p:sp>
      <p:sp>
        <p:nvSpPr>
          <p:cNvPr id="52" name="TextBox 51"/>
          <p:cNvSpPr txBox="1"/>
          <p:nvPr/>
        </p:nvSpPr>
        <p:spPr>
          <a:xfrm>
            <a:off x="1828800" y="3352800"/>
            <a:ext cx="457200" cy="215444"/>
          </a:xfrm>
          <a:prstGeom prst="rect">
            <a:avLst/>
          </a:prstGeom>
          <a:noFill/>
        </p:spPr>
        <p:txBody>
          <a:bodyPr wrap="square" rtlCol="0">
            <a:spAutoFit/>
          </a:bodyPr>
          <a:lstStyle/>
          <a:p>
            <a:pPr algn="ctr"/>
            <a:r>
              <a:rPr lang="en-US" sz="800" b="1" dirty="0" smtClean="0">
                <a:solidFill>
                  <a:schemeClr val="tx2"/>
                </a:solidFill>
              </a:rPr>
              <a:t>1995</a:t>
            </a:r>
            <a:endParaRPr lang="en-US" sz="800" b="1" dirty="0">
              <a:solidFill>
                <a:schemeClr val="tx2"/>
              </a:solidFill>
            </a:endParaRPr>
          </a:p>
        </p:txBody>
      </p:sp>
      <p:sp>
        <p:nvSpPr>
          <p:cNvPr id="53" name="TextBox 52"/>
          <p:cNvSpPr txBox="1"/>
          <p:nvPr/>
        </p:nvSpPr>
        <p:spPr>
          <a:xfrm>
            <a:off x="1371600" y="3352800"/>
            <a:ext cx="457200" cy="215444"/>
          </a:xfrm>
          <a:prstGeom prst="rect">
            <a:avLst/>
          </a:prstGeom>
          <a:noFill/>
        </p:spPr>
        <p:txBody>
          <a:bodyPr wrap="square" rtlCol="0">
            <a:spAutoFit/>
          </a:bodyPr>
          <a:lstStyle/>
          <a:p>
            <a:pPr algn="ctr"/>
            <a:r>
              <a:rPr lang="en-US" sz="800" b="1" dirty="0" smtClean="0">
                <a:solidFill>
                  <a:schemeClr val="tx2"/>
                </a:solidFill>
              </a:rPr>
              <a:t>1994</a:t>
            </a:r>
            <a:endParaRPr lang="en-US" sz="800" b="1" dirty="0">
              <a:solidFill>
                <a:schemeClr val="tx2"/>
              </a:solidFill>
            </a:endParaRPr>
          </a:p>
        </p:txBody>
      </p:sp>
      <p:sp>
        <p:nvSpPr>
          <p:cNvPr id="54" name="TextBox 53"/>
          <p:cNvSpPr txBox="1"/>
          <p:nvPr/>
        </p:nvSpPr>
        <p:spPr>
          <a:xfrm>
            <a:off x="533400" y="3352800"/>
            <a:ext cx="457200" cy="215444"/>
          </a:xfrm>
          <a:prstGeom prst="rect">
            <a:avLst/>
          </a:prstGeom>
          <a:noFill/>
        </p:spPr>
        <p:txBody>
          <a:bodyPr wrap="square" rtlCol="0">
            <a:spAutoFit/>
          </a:bodyPr>
          <a:lstStyle/>
          <a:p>
            <a:pPr algn="ctr"/>
            <a:r>
              <a:rPr lang="en-US" sz="800" b="1" dirty="0" smtClean="0">
                <a:solidFill>
                  <a:schemeClr val="tx2"/>
                </a:solidFill>
              </a:rPr>
              <a:t>1992</a:t>
            </a:r>
            <a:endParaRPr lang="en-US" sz="800" b="1" dirty="0">
              <a:solidFill>
                <a:schemeClr val="tx2"/>
              </a:solidFill>
            </a:endParaRPr>
          </a:p>
        </p:txBody>
      </p:sp>
      <p:sp>
        <p:nvSpPr>
          <p:cNvPr id="55" name="TextBox 54"/>
          <p:cNvSpPr txBox="1"/>
          <p:nvPr/>
        </p:nvSpPr>
        <p:spPr>
          <a:xfrm>
            <a:off x="152400" y="3352800"/>
            <a:ext cx="457200" cy="215444"/>
          </a:xfrm>
          <a:prstGeom prst="rect">
            <a:avLst/>
          </a:prstGeom>
          <a:noFill/>
        </p:spPr>
        <p:txBody>
          <a:bodyPr wrap="square" rtlCol="0">
            <a:spAutoFit/>
          </a:bodyPr>
          <a:lstStyle/>
          <a:p>
            <a:pPr algn="ctr"/>
            <a:r>
              <a:rPr lang="en-US" sz="800" b="1" dirty="0" smtClean="0">
                <a:solidFill>
                  <a:schemeClr val="tx2"/>
                </a:solidFill>
              </a:rPr>
              <a:t>1991</a:t>
            </a:r>
            <a:endParaRPr lang="en-US" sz="800" b="1" dirty="0">
              <a:solidFill>
                <a:schemeClr val="tx2"/>
              </a:solidFill>
            </a:endParaRPr>
          </a:p>
        </p:txBody>
      </p:sp>
      <p:cxnSp>
        <p:nvCxnSpPr>
          <p:cNvPr id="56" name="Straight Connector 55"/>
          <p:cNvCxnSpPr/>
          <p:nvPr/>
        </p:nvCxnSpPr>
        <p:spPr bwMode="auto">
          <a:xfrm flipV="1">
            <a:off x="381000" y="3048000"/>
            <a:ext cx="0" cy="228600"/>
          </a:xfrm>
          <a:prstGeom prst="line">
            <a:avLst/>
          </a:prstGeom>
          <a:solidFill>
            <a:schemeClr val="accent1"/>
          </a:solidFill>
          <a:ln w="19050" cap="flat" cmpd="sng" algn="ctr">
            <a:solidFill>
              <a:schemeClr val="tx2"/>
            </a:solidFill>
            <a:prstDash val="solid"/>
            <a:round/>
            <a:headEnd type="none" w="med" len="med"/>
            <a:tailEnd type="none"/>
          </a:ln>
          <a:effectLst/>
        </p:spPr>
      </p:cxnSp>
      <p:sp>
        <p:nvSpPr>
          <p:cNvPr id="58" name="Rectangle 57"/>
          <p:cNvSpPr/>
          <p:nvPr/>
        </p:nvSpPr>
        <p:spPr>
          <a:xfrm>
            <a:off x="152400" y="1219200"/>
            <a:ext cx="990600" cy="1200329"/>
          </a:xfrm>
          <a:prstGeom prst="rect">
            <a:avLst/>
          </a:prstGeom>
        </p:spPr>
        <p:txBody>
          <a:bodyPr wrap="square">
            <a:spAutoFit/>
          </a:bodyPr>
          <a:lstStyle/>
          <a:p>
            <a:pPr algn="ctr"/>
            <a:r>
              <a:rPr lang="en-US" sz="1200" dirty="0" smtClean="0">
                <a:solidFill>
                  <a:srgbClr val="0070C0"/>
                </a:solidFill>
              </a:rPr>
              <a:t>1991</a:t>
            </a:r>
          </a:p>
          <a:p>
            <a:pPr algn="ctr"/>
            <a:r>
              <a:rPr lang="en-US" sz="1200" dirty="0" smtClean="0">
                <a:solidFill>
                  <a:srgbClr val="0070C0"/>
                </a:solidFill>
              </a:rPr>
              <a:t>Costa Rica creates </a:t>
            </a:r>
            <a:r>
              <a:rPr lang="en-US" sz="1200" i="1" dirty="0" smtClean="0">
                <a:solidFill>
                  <a:srgbClr val="0070C0"/>
                </a:solidFill>
              </a:rPr>
              <a:t>Las Baulas</a:t>
            </a:r>
            <a:r>
              <a:rPr lang="en-US" sz="1200" dirty="0" smtClean="0">
                <a:solidFill>
                  <a:srgbClr val="0070C0"/>
                </a:solidFill>
              </a:rPr>
              <a:t> National Park</a:t>
            </a:r>
          </a:p>
        </p:txBody>
      </p:sp>
      <p:sp>
        <p:nvSpPr>
          <p:cNvPr id="64" name="Rectangle 63"/>
          <p:cNvSpPr/>
          <p:nvPr/>
        </p:nvSpPr>
        <p:spPr>
          <a:xfrm>
            <a:off x="1447800" y="4038600"/>
            <a:ext cx="1524000" cy="1200329"/>
          </a:xfrm>
          <a:prstGeom prst="rect">
            <a:avLst/>
          </a:prstGeom>
        </p:spPr>
        <p:txBody>
          <a:bodyPr wrap="square">
            <a:spAutoFit/>
          </a:bodyPr>
          <a:lstStyle/>
          <a:p>
            <a:pPr algn="ctr"/>
            <a:r>
              <a:rPr lang="en-US" sz="1200" dirty="0" smtClean="0">
                <a:solidFill>
                  <a:srgbClr val="0070C0"/>
                </a:solidFill>
              </a:rPr>
              <a:t>1995</a:t>
            </a:r>
          </a:p>
          <a:p>
            <a:pPr algn="ctr"/>
            <a:r>
              <a:rPr lang="en-US" sz="1200" dirty="0" smtClean="0">
                <a:solidFill>
                  <a:srgbClr val="0070C0"/>
                </a:solidFill>
              </a:rPr>
              <a:t>Costa Rica Congressional Law extends limits of Park to include Playa Ventanas</a:t>
            </a:r>
          </a:p>
        </p:txBody>
      </p:sp>
      <p:cxnSp>
        <p:nvCxnSpPr>
          <p:cNvPr id="66" name="Straight Connector 65"/>
          <p:cNvCxnSpPr>
            <a:stCxn id="64" idx="0"/>
          </p:cNvCxnSpPr>
          <p:nvPr/>
        </p:nvCxnSpPr>
        <p:spPr bwMode="auto">
          <a:xfrm flipV="1">
            <a:off x="2209800" y="3276600"/>
            <a:ext cx="0" cy="762000"/>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69" name="Rectangle 68"/>
          <p:cNvSpPr/>
          <p:nvPr/>
        </p:nvSpPr>
        <p:spPr>
          <a:xfrm>
            <a:off x="4343400" y="990600"/>
            <a:ext cx="1905000" cy="830997"/>
          </a:xfrm>
          <a:prstGeom prst="rect">
            <a:avLst/>
          </a:prstGeom>
        </p:spPr>
        <p:txBody>
          <a:bodyPr wrap="square">
            <a:spAutoFit/>
          </a:bodyPr>
          <a:lstStyle/>
          <a:p>
            <a:pPr algn="ctr"/>
            <a:r>
              <a:rPr lang="en-US" sz="1200" dirty="0" smtClean="0">
                <a:solidFill>
                  <a:srgbClr val="0070C0"/>
                </a:solidFill>
              </a:rPr>
              <a:t>2004</a:t>
            </a:r>
          </a:p>
          <a:p>
            <a:pPr algn="ctr"/>
            <a:r>
              <a:rPr lang="en-US" sz="1200" dirty="0" smtClean="0">
                <a:solidFill>
                  <a:srgbClr val="0070C0"/>
                </a:solidFill>
              </a:rPr>
              <a:t>The Procuraduría issues legal opinion on clarified limits of Park</a:t>
            </a:r>
          </a:p>
        </p:txBody>
      </p:sp>
      <p:cxnSp>
        <p:nvCxnSpPr>
          <p:cNvPr id="70" name="Straight Connector 69"/>
          <p:cNvCxnSpPr>
            <a:stCxn id="69" idx="2"/>
          </p:cNvCxnSpPr>
          <p:nvPr/>
        </p:nvCxnSpPr>
        <p:spPr bwMode="auto">
          <a:xfrm>
            <a:off x="5295900" y="1821597"/>
            <a:ext cx="952500" cy="1455003"/>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cxnSp>
        <p:nvCxnSpPr>
          <p:cNvPr id="74" name="Straight Connector 73"/>
          <p:cNvCxnSpPr/>
          <p:nvPr/>
        </p:nvCxnSpPr>
        <p:spPr bwMode="auto">
          <a:xfrm flipV="1">
            <a:off x="7010400" y="3276600"/>
            <a:ext cx="0" cy="914398"/>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75" name="Rectangle 74"/>
          <p:cNvSpPr/>
          <p:nvPr/>
        </p:nvSpPr>
        <p:spPr>
          <a:xfrm>
            <a:off x="6400800" y="4191000"/>
            <a:ext cx="1219200" cy="1200329"/>
          </a:xfrm>
          <a:prstGeom prst="rect">
            <a:avLst/>
          </a:prstGeom>
        </p:spPr>
        <p:txBody>
          <a:bodyPr wrap="square">
            <a:spAutoFit/>
          </a:bodyPr>
          <a:lstStyle/>
          <a:p>
            <a:pPr algn="ctr"/>
            <a:r>
              <a:rPr lang="en-US" sz="1200" dirty="0" smtClean="0">
                <a:solidFill>
                  <a:srgbClr val="0070C0"/>
                </a:solidFill>
              </a:rPr>
              <a:t>2005</a:t>
            </a:r>
          </a:p>
          <a:p>
            <a:pPr algn="ctr"/>
            <a:r>
              <a:rPr lang="en-US" sz="1200" dirty="0" smtClean="0">
                <a:solidFill>
                  <a:srgbClr val="0070C0"/>
                </a:solidFill>
              </a:rPr>
              <a:t>The Procuraduría</a:t>
            </a:r>
          </a:p>
          <a:p>
            <a:pPr algn="ctr"/>
            <a:r>
              <a:rPr lang="en-US" sz="1200" dirty="0" smtClean="0">
                <a:solidFill>
                  <a:srgbClr val="0070C0"/>
                </a:solidFill>
              </a:rPr>
              <a:t>confirms</a:t>
            </a:r>
          </a:p>
          <a:p>
            <a:pPr algn="ctr"/>
            <a:r>
              <a:rPr lang="en-US" sz="1200" dirty="0" smtClean="0">
                <a:solidFill>
                  <a:srgbClr val="0070C0"/>
                </a:solidFill>
              </a:rPr>
              <a:t>clarified limits of Park</a:t>
            </a:r>
          </a:p>
        </p:txBody>
      </p:sp>
      <p:sp>
        <p:nvSpPr>
          <p:cNvPr id="79" name="Rectangle 78"/>
          <p:cNvSpPr/>
          <p:nvPr/>
        </p:nvSpPr>
        <p:spPr>
          <a:xfrm>
            <a:off x="6096000" y="1295400"/>
            <a:ext cx="1371600" cy="1384995"/>
          </a:xfrm>
          <a:prstGeom prst="rect">
            <a:avLst/>
          </a:prstGeom>
        </p:spPr>
        <p:txBody>
          <a:bodyPr wrap="square">
            <a:spAutoFit/>
          </a:bodyPr>
          <a:lstStyle/>
          <a:p>
            <a:pPr algn="ctr"/>
            <a:r>
              <a:rPr lang="en-US" sz="1200" dirty="0" smtClean="0">
                <a:solidFill>
                  <a:srgbClr val="0070C0"/>
                </a:solidFill>
              </a:rPr>
              <a:t>2005 </a:t>
            </a:r>
          </a:p>
          <a:p>
            <a:pPr algn="ctr"/>
            <a:r>
              <a:rPr lang="en-US" sz="1200" dirty="0" smtClean="0">
                <a:solidFill>
                  <a:srgbClr val="0070C0"/>
                </a:solidFill>
              </a:rPr>
              <a:t>SETENA temporarily suspends environmental permits inside the Park</a:t>
            </a:r>
          </a:p>
        </p:txBody>
      </p:sp>
      <p:sp>
        <p:nvSpPr>
          <p:cNvPr id="80" name="Rectangle 79"/>
          <p:cNvSpPr/>
          <p:nvPr/>
        </p:nvSpPr>
        <p:spPr>
          <a:xfrm>
            <a:off x="7543800" y="3962400"/>
            <a:ext cx="1219200" cy="1569660"/>
          </a:xfrm>
          <a:prstGeom prst="rect">
            <a:avLst/>
          </a:prstGeom>
        </p:spPr>
        <p:txBody>
          <a:bodyPr wrap="square">
            <a:spAutoFit/>
          </a:bodyPr>
          <a:lstStyle/>
          <a:p>
            <a:pPr algn="ctr"/>
            <a:r>
              <a:rPr lang="en-US" sz="1200" dirty="0" smtClean="0">
                <a:solidFill>
                  <a:srgbClr val="0070C0"/>
                </a:solidFill>
              </a:rPr>
              <a:t>2008</a:t>
            </a:r>
          </a:p>
          <a:p>
            <a:pPr algn="ctr"/>
            <a:r>
              <a:rPr lang="en-US" sz="1200" dirty="0" smtClean="0">
                <a:solidFill>
                  <a:srgbClr val="0070C0"/>
                </a:solidFill>
              </a:rPr>
              <a:t>Supreme Court orders permanent suspension of environmental permits inside the Park</a:t>
            </a:r>
          </a:p>
        </p:txBody>
      </p:sp>
      <p:cxnSp>
        <p:nvCxnSpPr>
          <p:cNvPr id="81" name="Straight Connector 80"/>
          <p:cNvCxnSpPr/>
          <p:nvPr/>
        </p:nvCxnSpPr>
        <p:spPr bwMode="auto">
          <a:xfrm flipV="1">
            <a:off x="8153400" y="3276600"/>
            <a:ext cx="0" cy="685800"/>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cxnSp>
        <p:nvCxnSpPr>
          <p:cNvPr id="86" name="Straight Connector 85"/>
          <p:cNvCxnSpPr>
            <a:stCxn id="79" idx="2"/>
          </p:cNvCxnSpPr>
          <p:nvPr/>
        </p:nvCxnSpPr>
        <p:spPr bwMode="auto">
          <a:xfrm>
            <a:off x="6781800" y="2680395"/>
            <a:ext cx="0" cy="596205"/>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97" name="Rectangle 96"/>
          <p:cNvSpPr/>
          <p:nvPr/>
        </p:nvSpPr>
        <p:spPr>
          <a:xfrm>
            <a:off x="4800600" y="4114800"/>
            <a:ext cx="1066800" cy="1200329"/>
          </a:xfrm>
          <a:prstGeom prst="rect">
            <a:avLst/>
          </a:prstGeom>
        </p:spPr>
        <p:txBody>
          <a:bodyPr wrap="square">
            <a:spAutoFit/>
          </a:bodyPr>
          <a:lstStyle/>
          <a:p>
            <a:pPr algn="ctr"/>
            <a:r>
              <a:rPr lang="en-US" sz="1200" dirty="0" smtClean="0">
                <a:solidFill>
                  <a:srgbClr val="FF0000"/>
                </a:solidFill>
              </a:rPr>
              <a:t>2003-2007</a:t>
            </a:r>
          </a:p>
          <a:p>
            <a:pPr algn="ctr"/>
            <a:r>
              <a:rPr lang="en-US" sz="1200" dirty="0" smtClean="0">
                <a:solidFill>
                  <a:srgbClr val="FF0000"/>
                </a:solidFill>
              </a:rPr>
              <a:t>Claimants purchase property inside the Park</a:t>
            </a:r>
          </a:p>
        </p:txBody>
      </p:sp>
      <p:cxnSp>
        <p:nvCxnSpPr>
          <p:cNvPr id="98" name="Straight Connector 97"/>
          <p:cNvCxnSpPr/>
          <p:nvPr/>
        </p:nvCxnSpPr>
        <p:spPr bwMode="auto">
          <a:xfrm flipV="1">
            <a:off x="5943600" y="3276600"/>
            <a:ext cx="0" cy="685800"/>
          </a:xfrm>
          <a:prstGeom prst="line">
            <a:avLst/>
          </a:prstGeom>
          <a:solidFill>
            <a:schemeClr val="accent1"/>
          </a:solidFill>
          <a:ln w="22225" cap="flat" cmpd="sng" algn="ctr">
            <a:solidFill>
              <a:srgbClr val="FF0000"/>
            </a:solidFill>
            <a:prstDash val="solid"/>
            <a:round/>
            <a:headEnd type="none" w="med" len="med"/>
            <a:tailEnd type="oval"/>
          </a:ln>
          <a:effectLst/>
        </p:spPr>
      </p:cxnSp>
      <p:cxnSp>
        <p:nvCxnSpPr>
          <p:cNvPr id="65" name="Straight Connector 64"/>
          <p:cNvCxnSpPr/>
          <p:nvPr/>
        </p:nvCxnSpPr>
        <p:spPr bwMode="auto">
          <a:xfrm>
            <a:off x="5943600" y="3962400"/>
            <a:ext cx="1828800" cy="0"/>
          </a:xfrm>
          <a:prstGeom prst="line">
            <a:avLst/>
          </a:prstGeom>
          <a:solidFill>
            <a:schemeClr val="accent1"/>
          </a:solidFill>
          <a:ln w="22225" cap="flat" cmpd="sng" algn="ctr">
            <a:solidFill>
              <a:srgbClr val="FF0000"/>
            </a:solidFill>
            <a:prstDash val="solid"/>
            <a:round/>
            <a:headEnd type="none" w="med" len="med"/>
            <a:tailEnd type="oval"/>
          </a:ln>
          <a:effectLst/>
        </p:spPr>
      </p:cxnSp>
      <p:cxnSp>
        <p:nvCxnSpPr>
          <p:cNvPr id="78" name="Straight Connector 77"/>
          <p:cNvCxnSpPr/>
          <p:nvPr/>
        </p:nvCxnSpPr>
        <p:spPr bwMode="auto">
          <a:xfrm flipV="1">
            <a:off x="7772400" y="3276600"/>
            <a:ext cx="0" cy="685800"/>
          </a:xfrm>
          <a:prstGeom prst="line">
            <a:avLst/>
          </a:prstGeom>
          <a:solidFill>
            <a:schemeClr val="accent1"/>
          </a:solidFill>
          <a:ln w="22225" cap="flat" cmpd="sng" algn="ctr">
            <a:solidFill>
              <a:srgbClr val="FF0000"/>
            </a:solidFill>
            <a:prstDash val="solid"/>
            <a:round/>
            <a:headEnd type="none" w="med" len="med"/>
            <a:tailEnd type="oval"/>
          </a:ln>
          <a:effectLst/>
        </p:spPr>
      </p:cxnSp>
      <p:cxnSp>
        <p:nvCxnSpPr>
          <p:cNvPr id="94" name="Straight Connector 93"/>
          <p:cNvCxnSpPr/>
          <p:nvPr/>
        </p:nvCxnSpPr>
        <p:spPr bwMode="auto">
          <a:xfrm>
            <a:off x="5334000" y="2590800"/>
            <a:ext cx="762000" cy="660737"/>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99" name="Rectangle 98"/>
          <p:cNvSpPr/>
          <p:nvPr/>
        </p:nvSpPr>
        <p:spPr>
          <a:xfrm>
            <a:off x="4114800" y="1905000"/>
            <a:ext cx="1524000" cy="646331"/>
          </a:xfrm>
          <a:prstGeom prst="rect">
            <a:avLst/>
          </a:prstGeom>
        </p:spPr>
        <p:txBody>
          <a:bodyPr wrap="square">
            <a:spAutoFit/>
          </a:bodyPr>
          <a:lstStyle/>
          <a:p>
            <a:pPr algn="ctr"/>
            <a:r>
              <a:rPr lang="en-US" sz="1200" dirty="0" smtClean="0">
                <a:solidFill>
                  <a:srgbClr val="0070C0"/>
                </a:solidFill>
              </a:rPr>
              <a:t>2003</a:t>
            </a:r>
          </a:p>
          <a:p>
            <a:pPr algn="ctr"/>
            <a:r>
              <a:rPr lang="en-US" sz="1200" dirty="0" smtClean="0">
                <a:solidFill>
                  <a:srgbClr val="0070C0"/>
                </a:solidFill>
              </a:rPr>
              <a:t>First expropriation inside the Park</a:t>
            </a:r>
          </a:p>
        </p:txBody>
      </p:sp>
      <p:cxnSp>
        <p:nvCxnSpPr>
          <p:cNvPr id="101" name="Elbow Connector 100"/>
          <p:cNvCxnSpPr>
            <a:stCxn id="97" idx="0"/>
          </p:cNvCxnSpPr>
          <p:nvPr/>
        </p:nvCxnSpPr>
        <p:spPr bwMode="auto">
          <a:xfrm rot="5400000" flipH="1" flipV="1">
            <a:off x="5486400" y="3657600"/>
            <a:ext cx="304800" cy="609600"/>
          </a:xfrm>
          <a:prstGeom prst="bentConnector2">
            <a:avLst/>
          </a:prstGeom>
          <a:solidFill>
            <a:schemeClr val="accent1"/>
          </a:solidFill>
          <a:ln w="22225" cap="flat" cmpd="sng" algn="ctr">
            <a:solidFill>
              <a:srgbClr val="FF0000"/>
            </a:solidFill>
            <a:prstDash val="solid"/>
            <a:round/>
            <a:headEnd type="none" w="med" len="med"/>
            <a:tailEnd type="arrow"/>
          </a:ln>
          <a:effectLst/>
        </p:spPr>
      </p:cxnSp>
      <p:cxnSp>
        <p:nvCxnSpPr>
          <p:cNvPr id="63" name="Straight Connector 62"/>
          <p:cNvCxnSpPr/>
          <p:nvPr/>
        </p:nvCxnSpPr>
        <p:spPr bwMode="auto">
          <a:xfrm>
            <a:off x="609600" y="2514600"/>
            <a:ext cx="0" cy="736937"/>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62" name="Rectangle 61"/>
          <p:cNvSpPr/>
          <p:nvPr/>
        </p:nvSpPr>
        <p:spPr>
          <a:xfrm>
            <a:off x="7239000" y="1143000"/>
            <a:ext cx="1295400" cy="1015663"/>
          </a:xfrm>
          <a:prstGeom prst="rect">
            <a:avLst/>
          </a:prstGeom>
        </p:spPr>
        <p:txBody>
          <a:bodyPr wrap="square">
            <a:spAutoFit/>
          </a:bodyPr>
          <a:lstStyle/>
          <a:p>
            <a:pPr algn="ctr"/>
            <a:r>
              <a:rPr lang="en-US" sz="1200" dirty="0" smtClean="0">
                <a:solidFill>
                  <a:srgbClr val="0070C0"/>
                </a:solidFill>
              </a:rPr>
              <a:t>December 2005 </a:t>
            </a:r>
          </a:p>
          <a:p>
            <a:pPr algn="ctr"/>
            <a:r>
              <a:rPr lang="es-CO" sz="1200" dirty="0" smtClean="0">
                <a:solidFill>
                  <a:srgbClr val="0070C0"/>
                </a:solidFill>
              </a:rPr>
              <a:t>MINAE initiates expropriations of Claimants’ properties </a:t>
            </a:r>
            <a:endParaRPr lang="en-US" sz="1200" dirty="0" smtClean="0">
              <a:solidFill>
                <a:srgbClr val="0070C0"/>
              </a:solidFill>
            </a:endParaRPr>
          </a:p>
        </p:txBody>
      </p:sp>
      <p:cxnSp>
        <p:nvCxnSpPr>
          <p:cNvPr id="67" name="Straight Connector 66"/>
          <p:cNvCxnSpPr>
            <a:stCxn id="62" idx="2"/>
          </p:cNvCxnSpPr>
          <p:nvPr/>
        </p:nvCxnSpPr>
        <p:spPr bwMode="auto">
          <a:xfrm flipH="1">
            <a:off x="6934200" y="2158663"/>
            <a:ext cx="952500" cy="1117937"/>
          </a:xfrm>
          <a:prstGeom prst="line">
            <a:avLst/>
          </a:prstGeom>
          <a:solidFill>
            <a:schemeClr val="accent1"/>
          </a:solidFill>
          <a:ln w="22225" cap="flat" cmpd="sng" algn="ctr">
            <a:solidFill>
              <a:schemeClr val="tx1">
                <a:lumMod val="75000"/>
                <a:lumOff val="25000"/>
              </a:schemeClr>
            </a:solidFill>
            <a:prstDash val="solid"/>
            <a:round/>
            <a:headEnd type="none" w="med" len="med"/>
            <a:tailEnd type="oval"/>
          </a:ln>
          <a:effectLst/>
        </p:spPr>
      </p:cxnSp>
      <p:sp>
        <p:nvSpPr>
          <p:cNvPr id="108" name="Rectangle 107"/>
          <p:cNvSpPr/>
          <p:nvPr/>
        </p:nvSpPr>
        <p:spPr bwMode="auto">
          <a:xfrm>
            <a:off x="609600" y="5410200"/>
            <a:ext cx="4419600" cy="1219200"/>
          </a:xfrm>
          <a:prstGeom prst="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Declarations</a:t>
            </a:r>
            <a:r>
              <a:rPr kumimoji="0" lang="en-US" sz="1200" b="0" i="0" u="none" strike="noStrike" cap="none" normalizeH="0" dirty="0" smtClean="0">
                <a:ln>
                  <a:noFill/>
                </a:ln>
                <a:solidFill>
                  <a:schemeClr val="tx1"/>
                </a:solidFill>
                <a:effectLst/>
                <a:latin typeface="Times New Roman" pitchFamily="18" charset="0"/>
                <a:cs typeface="Times New Roman" pitchFamily="18" charset="0"/>
              </a:rPr>
              <a:t> of Public Interest (2005-2007)</a:t>
            </a:r>
          </a:p>
          <a:p>
            <a:pPr marL="0" marR="0" indent="0" defTabSz="914400" rtl="0" eaLnBrk="1" fontAlgn="base" latinLnBrk="0" hangingPunct="1">
              <a:lnSpc>
                <a:spcPct val="100000"/>
              </a:lnSpc>
              <a:spcBef>
                <a:spcPct val="0"/>
              </a:spcBef>
              <a:spcAft>
                <a:spcPct val="0"/>
              </a:spcAft>
              <a:buClrTx/>
              <a:buSzTx/>
              <a:tabLst/>
            </a:pPr>
            <a:endParaRPr kumimoji="0" lang="en-US" sz="1200" b="0" i="0" u="none" strike="noStrike" cap="none" normalizeH="0" dirty="0" smtClean="0">
              <a:ln>
                <a:noFill/>
              </a:ln>
              <a:solidFill>
                <a:schemeClr val="tx1"/>
              </a:solidFill>
              <a:effectLst/>
              <a:latin typeface="Times New Roman" pitchFamily="18"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1200" baseline="0" dirty="0" smtClean="0">
                <a:latin typeface="Times New Roman" pitchFamily="18" charset="0"/>
                <a:cs typeface="Times New Roman" pitchFamily="18" charset="0"/>
              </a:rPr>
              <a:t> Decrees</a:t>
            </a:r>
            <a:r>
              <a:rPr lang="en-US" sz="1200" dirty="0" smtClean="0">
                <a:latin typeface="Times New Roman" pitchFamily="18" charset="0"/>
                <a:cs typeface="Times New Roman" pitchFamily="18" charset="0"/>
              </a:rPr>
              <a:t> of Expropriation (2006-2008)</a:t>
            </a:r>
          </a:p>
          <a:p>
            <a:pPr marL="0" marR="0" indent="0" defTabSz="914400" rtl="0" eaLnBrk="1" fontAlgn="base" latinLnBrk="0" hangingPunct="1">
              <a:lnSpc>
                <a:spcPct val="100000"/>
              </a:lnSpc>
              <a:spcBef>
                <a:spcPct val="0"/>
              </a:spcBef>
              <a:spcAft>
                <a:spcPct val="0"/>
              </a:spcAft>
              <a:buClrTx/>
              <a:buSzTx/>
              <a:tabLst/>
            </a:pPr>
            <a:endParaRPr lang="en-US" sz="1200" dirty="0" smtClean="0">
              <a:latin typeface="Times New Roman" pitchFamily="18" charset="0"/>
              <a:cs typeface="Times New Roman" pitchFamily="18" charset="0"/>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Acts</a:t>
            </a:r>
            <a:r>
              <a:rPr kumimoji="0" lang="en-US" sz="1200" b="0" i="0" u="none" strike="noStrike" cap="none" normalizeH="0" dirty="0" smtClean="0">
                <a:ln>
                  <a:noFill/>
                </a:ln>
                <a:solidFill>
                  <a:schemeClr val="tx1"/>
                </a:solidFill>
                <a:effectLst/>
                <a:latin typeface="Times New Roman" pitchFamily="18" charset="0"/>
                <a:cs typeface="Times New Roman" pitchFamily="18" charset="0"/>
              </a:rPr>
              <a:t> of Dispossession (2008)</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 name="Slide Number Placeholder 3"/>
          <p:cNvSpPr>
            <a:spLocks noGrp="1"/>
          </p:cNvSpPr>
          <p:nvPr>
            <p:ph type="sldNum" sz="quarter" idx="10"/>
          </p:nvPr>
        </p:nvSpPr>
        <p:spPr>
          <a:xfrm>
            <a:off x="152400" y="6492875"/>
            <a:ext cx="381000" cy="365125"/>
          </a:xfrm>
        </p:spPr>
        <p:txBody>
          <a:bodyPr/>
          <a:lstStyle/>
          <a:p>
            <a:pPr>
              <a:defRPr/>
            </a:pPr>
            <a:r>
              <a:rPr lang="en-US" dirty="0" smtClean="0"/>
              <a:t>4</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nchor="ctr"/>
          <a:lstStyle/>
          <a:p>
            <a:pPr marL="0" indent="-457200">
              <a:buNone/>
            </a:pPr>
            <a:r>
              <a:rPr lang="en-US" dirty="0" smtClean="0">
                <a:latin typeface="+mj-lt"/>
              </a:rPr>
              <a:t>“Q. And when you saw the stamp later in 2005, you still had no doubt whatsoever that your property was outside of the Park?</a:t>
            </a:r>
          </a:p>
          <a:p>
            <a:pPr marL="0" indent="-457200">
              <a:buAutoNum type="alphaUcPeriod"/>
            </a:pPr>
            <a:r>
              <a:rPr lang="en-US" dirty="0" smtClean="0">
                <a:latin typeface="+mj-lt"/>
              </a:rPr>
              <a:t>This stamp in my mind shows that MINAE was of the opinion that it was in the Park.  That was not my opinion.”</a:t>
            </a:r>
          </a:p>
          <a:p>
            <a:pPr marL="0" indent="-457200">
              <a:buNone/>
            </a:pPr>
            <a:r>
              <a:rPr lang="en-US" dirty="0" smtClean="0">
                <a:latin typeface="+mj-lt"/>
              </a:rPr>
              <a:t>(Engl. Tr. 364:4-9) (Berkowitz)</a:t>
            </a:r>
          </a:p>
        </p:txBody>
      </p:sp>
      <p:sp>
        <p:nvSpPr>
          <p:cNvPr id="4" name="Slide Number Placeholder 3"/>
          <p:cNvSpPr>
            <a:spLocks noGrp="1"/>
          </p:cNvSpPr>
          <p:nvPr>
            <p:ph type="sldNum" sz="quarter" idx="10"/>
          </p:nvPr>
        </p:nvSpPr>
        <p:spPr/>
        <p:txBody>
          <a:bodyPr/>
          <a:lstStyle/>
          <a:p>
            <a:pPr>
              <a:defRPr/>
            </a:pPr>
            <a:r>
              <a:rPr lang="en-US" dirty="0" smtClean="0"/>
              <a:t>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nchor="ctr"/>
          <a:lstStyle/>
          <a:p>
            <a:pPr marL="0">
              <a:buNone/>
            </a:pPr>
            <a:r>
              <a:rPr lang="en-US" dirty="0" smtClean="0">
                <a:latin typeface="+mj-lt"/>
              </a:rPr>
              <a:t>“Q. But when you saw it [the registry drawing] in 2006 before you purchased the property, did you understand that MINAE’s position in 2003 was the property was inside of the Park based on the ‘91 Decree?</a:t>
            </a:r>
          </a:p>
          <a:p>
            <a:pPr marL="0" indent="-457200">
              <a:buAutoNum type="alphaUcPeriod"/>
            </a:pPr>
            <a:r>
              <a:rPr lang="en-US" dirty="0" smtClean="0">
                <a:latin typeface="+mj-lt"/>
              </a:rPr>
              <a:t>Yes.”</a:t>
            </a:r>
          </a:p>
          <a:p>
            <a:pPr marL="0" indent="-457200">
              <a:buNone/>
            </a:pPr>
            <a:r>
              <a:rPr lang="en-US" dirty="0" smtClean="0">
                <a:latin typeface="+mj-lt"/>
              </a:rPr>
              <a:t>(Engl. Tr. 319:1-18) (Reddy)</a:t>
            </a:r>
          </a:p>
        </p:txBody>
      </p:sp>
      <p:sp>
        <p:nvSpPr>
          <p:cNvPr id="4" name="Slide Number Placeholder 3"/>
          <p:cNvSpPr>
            <a:spLocks noGrp="1"/>
          </p:cNvSpPr>
          <p:nvPr>
            <p:ph type="sldNum" sz="quarter" idx="10"/>
          </p:nvPr>
        </p:nvSpPr>
        <p:spPr/>
        <p:txBody>
          <a:bodyPr/>
          <a:lstStyle/>
          <a:p>
            <a:pPr>
              <a:defRPr/>
            </a:pPr>
            <a:r>
              <a:rPr lang="en-US" dirty="0" smtClean="0"/>
              <a:t>6</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Claimants Knew Their Properties Were Inside the Park and Were Going to be Expropriated</a:t>
            </a:r>
            <a:endParaRPr lang="en-US" sz="2800" dirty="0"/>
          </a:p>
        </p:txBody>
      </p:sp>
      <p:sp>
        <p:nvSpPr>
          <p:cNvPr id="3" name="Content Placeholder 2"/>
          <p:cNvSpPr>
            <a:spLocks noGrp="1"/>
          </p:cNvSpPr>
          <p:nvPr>
            <p:ph idx="1"/>
          </p:nvPr>
        </p:nvSpPr>
        <p:spPr/>
        <p:txBody>
          <a:bodyPr/>
          <a:lstStyle/>
          <a:p>
            <a:pPr>
              <a:buNone/>
            </a:pPr>
            <a:r>
              <a:rPr lang="en-US" dirty="0" smtClean="0">
                <a:latin typeface="+mj-lt"/>
              </a:rPr>
              <a:t>“Q. So before you bought it, you knew MINAE had taken the position [on whatever legal basis—decree ’91—that the property was inside of the Park?]</a:t>
            </a:r>
          </a:p>
          <a:p>
            <a:pPr marL="457200" indent="-457200">
              <a:buAutoNum type="alphaUcPeriod"/>
            </a:pPr>
            <a:r>
              <a:rPr lang="en-US" dirty="0" smtClean="0">
                <a:latin typeface="+mj-lt"/>
              </a:rPr>
              <a:t>Correct.</a:t>
            </a:r>
          </a:p>
          <a:p>
            <a:pPr marL="457200" indent="-457200">
              <a:buNone/>
            </a:pPr>
            <a:r>
              <a:rPr lang="en-US" dirty="0" smtClean="0">
                <a:latin typeface="+mj-lt"/>
              </a:rPr>
              <a:t>Q. And that was part of your due diligence?</a:t>
            </a:r>
          </a:p>
          <a:p>
            <a:pPr marL="457200" indent="-457200">
              <a:buAutoNum type="alphaUcPeriod"/>
            </a:pPr>
            <a:r>
              <a:rPr lang="en-US" dirty="0" smtClean="0">
                <a:latin typeface="+mj-lt"/>
              </a:rPr>
              <a:t>Correct.</a:t>
            </a:r>
          </a:p>
          <a:p>
            <a:pPr marL="457200" indent="-457200">
              <a:buNone/>
            </a:pPr>
            <a:r>
              <a:rPr lang="en-US" dirty="0" smtClean="0">
                <a:latin typeface="+mj-lt"/>
              </a:rPr>
              <a:t>Q. And you bought the property nevertheless?</a:t>
            </a:r>
          </a:p>
          <a:p>
            <a:pPr marL="457200" indent="-457200">
              <a:buAutoNum type="alphaUcPeriod"/>
            </a:pPr>
            <a:r>
              <a:rPr lang="en-US" dirty="0" smtClean="0">
                <a:latin typeface="+mj-lt"/>
              </a:rPr>
              <a:t>Correct.”</a:t>
            </a:r>
          </a:p>
          <a:p>
            <a:pPr marL="457200" indent="-457200">
              <a:buNone/>
            </a:pPr>
            <a:r>
              <a:rPr lang="en-US" dirty="0" smtClean="0">
                <a:latin typeface="+mj-lt"/>
              </a:rPr>
              <a:t>(Engl. Tr. 305:19-306:9) (Reddy)</a:t>
            </a:r>
          </a:p>
        </p:txBody>
      </p:sp>
      <p:sp>
        <p:nvSpPr>
          <p:cNvPr id="4" name="Slide Number Placeholder 3"/>
          <p:cNvSpPr>
            <a:spLocks noGrp="1"/>
          </p:cNvSpPr>
          <p:nvPr>
            <p:ph type="sldNum" sz="quarter" idx="10"/>
          </p:nvPr>
        </p:nvSpPr>
        <p:spPr/>
        <p:txBody>
          <a:bodyPr/>
          <a:lstStyle/>
          <a:p>
            <a:pPr>
              <a:defRPr/>
            </a:pPr>
            <a:r>
              <a:rPr lang="en-US" dirty="0" smtClean="0"/>
              <a:t>7</a:t>
            </a:r>
            <a:endParaRPr lang="en-US" dirty="0"/>
          </a:p>
        </p:txBody>
      </p:sp>
    </p:spTree>
  </p:cSld>
  <p:clrMapOvr>
    <a:masterClrMapping/>
  </p:clrMapOvr>
</p:sld>
</file>

<file path=ppt/theme/theme1.xml><?xml version="1.0" encoding="utf-8"?>
<a:theme xmlns:a="http://schemas.openxmlformats.org/drawingml/2006/main" name="HK &amp; Sydney">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222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smtClean="0">
            <a:ln>
              <a:noFill/>
            </a:ln>
            <a:solidFill>
              <a:schemeClr val="tx1"/>
            </a:solidFill>
            <a:effectLst/>
            <a:latin typeface="AGaramond" pitchFamily="18" charset="0"/>
            <a:cs typeface="Arial" charset="0"/>
          </a:defRPr>
        </a:defPPr>
      </a:lstStyle>
    </a:spDef>
    <a:lnDef>
      <a:spPr bwMode="auto">
        <a:solidFill>
          <a:schemeClr val="accent1"/>
        </a:solidFill>
        <a:ln w="22225" cap="flat" cmpd="sng" algn="ctr">
          <a:solidFill>
            <a:srgbClr val="FF0000"/>
          </a:solidFill>
          <a:prstDash val="solid"/>
          <a:round/>
          <a:headEnd type="none" w="med" len="med"/>
          <a:tailEnd type="arrow"/>
        </a:ln>
        <a:effectLst/>
      </a:spPr>
      <a:body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ina LLP">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ina LLP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ina LLP - BlueLine">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HK &amp; Sydney - BlueLines">
  <a:themeElements>
    <a:clrScheme name="">
      <a:dk1>
        <a:srgbClr val="003958"/>
      </a:dk1>
      <a:lt1>
        <a:srgbClr val="FFFFFF"/>
      </a:lt1>
      <a:dk2>
        <a:srgbClr val="000000"/>
      </a:dk2>
      <a:lt2>
        <a:srgbClr val="808080"/>
      </a:lt2>
      <a:accent1>
        <a:srgbClr val="CEA700"/>
      </a:accent1>
      <a:accent2>
        <a:srgbClr val="CC6600"/>
      </a:accent2>
      <a:accent3>
        <a:srgbClr val="FFFFFF"/>
      </a:accent3>
      <a:accent4>
        <a:srgbClr val="002F4A"/>
      </a:accent4>
      <a:accent5>
        <a:srgbClr val="E3D0AA"/>
      </a:accent5>
      <a:accent6>
        <a:srgbClr val="B95C00"/>
      </a:accent6>
      <a:hlink>
        <a:srgbClr val="990033"/>
      </a:hlink>
      <a:folHlink>
        <a:srgbClr val="A7C3C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HK &amp; Sydney - Dark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idley 1">
      <a:majorFont>
        <a:latin typeface="Book Antiqu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Garamond" pitchFamily="18" charset="0"/>
            <a:cs typeface="Arial" charset="0"/>
          </a:defRPr>
        </a:defPPr>
      </a:lstStyle>
    </a:lnDef>
  </a:objectDefaults>
  <a:extraClrSchemeLst>
    <a:extraClrScheme>
      <a:clrScheme name="US - Sidley ONSCRE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 Sidley ONSCRE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 Sidley ONSCRE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 Sidley ONSCRE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 Sidley ON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 Sidley ON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 Sidley ON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86AD04199859649B802FD4B1D510B0E" ma:contentTypeVersion="0" ma:contentTypeDescription="Create a new document." ma:contentTypeScope="" ma:versionID="e71fe23825f4deeeeae2be0b6832492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1FDECE-BAF1-4C91-96AA-DDF66D63E293}"/>
</file>

<file path=customXml/itemProps2.xml><?xml version="1.0" encoding="utf-8"?>
<ds:datastoreItem xmlns:ds="http://schemas.openxmlformats.org/officeDocument/2006/customXml" ds:itemID="{66C7DA5A-0D5A-43B9-97C6-32DF46B4D3EE}"/>
</file>

<file path=customXml/itemProps3.xml><?xml version="1.0" encoding="utf-8"?>
<ds:datastoreItem xmlns:ds="http://schemas.openxmlformats.org/officeDocument/2006/customXml" ds:itemID="{79847455-636A-435E-98AA-E386A1A83370}"/>
</file>

<file path=docProps/app.xml><?xml version="1.0" encoding="utf-8"?>
<Properties xmlns="http://schemas.openxmlformats.org/officeDocument/2006/extended-properties" xmlns:vt="http://schemas.openxmlformats.org/officeDocument/2006/docPropsVTypes">
  <Template/>
  <TotalTime>1</TotalTime>
  <Words>2827</Words>
  <Application>Microsoft Office PowerPoint</Application>
  <PresentationFormat>On-screen Show (4:3)</PresentationFormat>
  <Paragraphs>237</Paragraphs>
  <Slides>35</Slides>
  <Notes>0</Notes>
  <HiddenSlides>0</HiddenSlides>
  <MMClips>0</MMClips>
  <ScaleCrop>false</ScaleCrop>
  <HeadingPairs>
    <vt:vector size="8" baseType="variant">
      <vt:variant>
        <vt:lpstr>Fonts Used</vt:lpstr>
      </vt:variant>
      <vt:variant>
        <vt:i4>10</vt:i4>
      </vt:variant>
      <vt:variant>
        <vt:lpstr>Theme</vt:lpstr>
      </vt:variant>
      <vt:variant>
        <vt:i4>12</vt:i4>
      </vt:variant>
      <vt:variant>
        <vt:lpstr>Embedded OLE Servers</vt:lpstr>
      </vt:variant>
      <vt:variant>
        <vt:i4>1</vt:i4>
      </vt:variant>
      <vt:variant>
        <vt:lpstr>Slide Titles</vt:lpstr>
      </vt:variant>
      <vt:variant>
        <vt:i4>35</vt:i4>
      </vt:variant>
    </vt:vector>
  </HeadingPairs>
  <TitlesOfParts>
    <vt:vector size="58" baseType="lpstr">
      <vt:lpstr>黑体</vt:lpstr>
      <vt:lpstr>宋体</vt:lpstr>
      <vt:lpstr>AGaramond</vt:lpstr>
      <vt:lpstr>Arial</vt:lpstr>
      <vt:lpstr>Book Antiqua</vt:lpstr>
      <vt:lpstr>Bookman Old Style</vt:lpstr>
      <vt:lpstr>Calibri</vt:lpstr>
      <vt:lpstr>Times New Roman</vt:lpstr>
      <vt:lpstr>Verdana</vt:lpstr>
      <vt:lpstr>Wingdings</vt:lpstr>
      <vt:lpstr>HK &amp; Sydney</vt:lpstr>
      <vt:lpstr>HK &amp; Sydney - DarkBlue</vt:lpstr>
      <vt:lpstr>HK &amp; Sydney - BlueLines</vt:lpstr>
      <vt:lpstr>China LLP</vt:lpstr>
      <vt:lpstr>China LLP - DarkBlue</vt:lpstr>
      <vt:lpstr>China LLP - BlueLine</vt:lpstr>
      <vt:lpstr>1_HK &amp; Sydney - DarkBlue</vt:lpstr>
      <vt:lpstr>1_HK &amp; Sydney - BlueLines</vt:lpstr>
      <vt:lpstr>2_HK &amp; Sydney - DarkBlue</vt:lpstr>
      <vt:lpstr>2_HK &amp; Sydney - BlueLines</vt:lpstr>
      <vt:lpstr>3_HK &amp; Sydney - DarkBlue</vt:lpstr>
      <vt:lpstr>3_HK &amp; Sydney - BlueLines</vt:lpstr>
      <vt:lpstr>Document</vt:lpstr>
      <vt:lpstr>Spence International Investments, LLC. et al.  v. Republic of Costa Rica (ICSID Case No. UNCT/13/2)</vt:lpstr>
      <vt:lpstr>Claimants’ Conspiracy Theory</vt:lpstr>
      <vt:lpstr>Claimants’ Conspiracy Theory</vt:lpstr>
      <vt:lpstr>Claimants’ Conspiracy Theory</vt:lpstr>
      <vt:lpstr>PowerPoint Presentation</vt:lpstr>
      <vt:lpstr>Time Line</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Claimants Knew Their Properties Were Inside the Park and Were Going to be Expropriated</vt:lpstr>
      <vt:lpstr>Procedural History of Claimants’ Lots</vt:lpstr>
      <vt:lpstr>Claimants Knew Their Properties Were Inside the Park and Were Going to be Expropriated</vt:lpstr>
      <vt:lpstr>Claimants Knew Their Properties Were Inside the Park and Were Going to be Expropriated</vt:lpstr>
      <vt:lpstr>Categories of Properties</vt:lpstr>
      <vt:lpstr>Contraloría</vt:lpstr>
      <vt:lpstr>Procedural History of Claimants’ Lots</vt:lpstr>
      <vt:lpstr>Expiration of Decree of Public Interest</vt:lpstr>
      <vt:lpstr>Claimants’ Claims Fall Outside the Tribunal’s Jurisdiction</vt:lpstr>
      <vt:lpstr>Mondev Award</vt:lpstr>
      <vt:lpstr>Claimants’ Financial Benefit</vt:lpstr>
      <vt:lpstr>Costa Rica’s Conservation Efforts</vt:lpstr>
      <vt:lpstr>Article 17.2 of CAFTA</vt:lpstr>
      <vt:lpstr>Damages</vt:lpstr>
      <vt:lpstr>Claimants’ Financial Gain</vt:lpstr>
      <vt:lpstr>Claimants’ Financial Gain</vt:lpstr>
      <vt:lpstr>Claimants’ Financial Gain</vt:lpstr>
      <vt:lpstr>Relevant Purchase and Sale Agreements</vt:lpstr>
      <vt:lpstr>Damages</vt:lpstr>
      <vt:lpstr>Damages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Spence International Investments, LLC. et al.  v. Republic of Costa Rica (ICSID Case No. UNCT/13/2)</dc:title>
  <dc:creator>Sherri Akanni</dc:creator>
  <cp:lastModifiedBy>Sherri Akanni</cp:lastModifiedBy>
  <cp:revision>1</cp:revision>
  <dcterms:modified xsi:type="dcterms:W3CDTF">2016-04-21T15:25:06Z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0x010100A86AD04199859649B802FD4B1D510B0E</vt:lpwstr>
  </property>
</Properties>
</file>